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96" r:id="rId2"/>
    <p:sldId id="458" r:id="rId3"/>
    <p:sldId id="297" r:id="rId4"/>
    <p:sldId id="298" r:id="rId5"/>
    <p:sldId id="256" r:id="rId6"/>
    <p:sldId id="271" r:id="rId7"/>
    <p:sldId id="302" r:id="rId8"/>
    <p:sldId id="301" r:id="rId9"/>
    <p:sldId id="303" r:id="rId10"/>
    <p:sldId id="304" r:id="rId11"/>
    <p:sldId id="305" r:id="rId12"/>
    <p:sldId id="459" r:id="rId13"/>
    <p:sldId id="307" r:id="rId14"/>
    <p:sldId id="31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77610" autoAdjust="0"/>
  </p:normalViewPr>
  <p:slideViewPr>
    <p:cSldViewPr showGuides="1">
      <p:cViewPr varScale="1">
        <p:scale>
          <a:sx n="107" d="100"/>
          <a:sy n="107" d="100"/>
        </p:scale>
        <p:origin x="464" y="16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t>11/3/21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t>‹nº›</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t>11/3/21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t>‹nº›</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1" dirty="0"/>
              <a:t>Play the slide show for this presentation to listen</a:t>
            </a:r>
            <a:r>
              <a:rPr lang="en-US" b="1" baseline="0" dirty="0"/>
              <a:t> to the audio commentary by Peter Walsh and view slide timings. Or, </a:t>
            </a:r>
            <a:r>
              <a:rPr lang="en-US" sz="1200" b="1" kern="1200" dirty="0">
                <a:solidFill>
                  <a:schemeClr val="tx1"/>
                </a:solidFill>
                <a:effectLst/>
                <a:latin typeface="+mn-lt"/>
                <a:ea typeface="+mn-ea"/>
                <a:cs typeface="+mn-cs"/>
              </a:rPr>
              <a:t>click the sound icon on a slide for controls that you can use to hear the audio at your own pace.</a:t>
            </a:r>
            <a:endParaRPr lang="en-US" b="1" dirty="0"/>
          </a:p>
          <a:p>
            <a:endParaRPr lang="en-US" dirty="0"/>
          </a:p>
          <a:p>
            <a:r>
              <a:rPr lang="en-US" dirty="0"/>
              <a:t>A little organization will go a long way to enhancing your PowerPoint presentation. </a:t>
            </a:r>
          </a:p>
          <a:p>
            <a:r>
              <a:rPr lang="en-US" dirty="0"/>
              <a:t>Your title slide should be </a:t>
            </a:r>
            <a:r>
              <a:rPr lang="en-US" u="sng" dirty="0"/>
              <a:t>catching and relevant</a:t>
            </a:r>
            <a:r>
              <a:rPr lang="en-US" dirty="0"/>
              <a:t> to your audience – offer something in the title that your audience wants.   </a:t>
            </a:r>
          </a:p>
          <a:p>
            <a:r>
              <a:rPr lang="en-US" dirty="0"/>
              <a:t>Keep some basic principles in mind:</a:t>
            </a:r>
          </a:p>
          <a:p>
            <a:pPr lvl="1">
              <a:buFontTx/>
              <a:buChar char="•"/>
            </a:pPr>
            <a:r>
              <a:rPr lang="en-US" dirty="0"/>
              <a:t>Your slides should </a:t>
            </a:r>
            <a:r>
              <a:rPr lang="en-US" b="1" dirty="0"/>
              <a:t>complement</a:t>
            </a:r>
            <a:r>
              <a:rPr lang="en-US" dirty="0"/>
              <a:t> what you have to say,  not say it for you.  </a:t>
            </a:r>
          </a:p>
          <a:p>
            <a:pPr lvl="1">
              <a:buFontTx/>
              <a:buChar char="•"/>
            </a:pPr>
            <a:r>
              <a:rPr lang="en-US" dirty="0"/>
              <a:t>Keep slides </a:t>
            </a:r>
            <a:r>
              <a:rPr lang="en-US" b="1" dirty="0"/>
              <a:t>direct and to the point</a:t>
            </a:r>
            <a:r>
              <a:rPr lang="en-US" dirty="0"/>
              <a:t> - less is more!</a:t>
            </a:r>
          </a:p>
          <a:p>
            <a:pPr lvl="1">
              <a:buFontTx/>
              <a:buChar char="•"/>
            </a:pPr>
            <a:r>
              <a:rPr lang="en-US" dirty="0"/>
              <a:t>Choose a background color or design that enhances and complements your presentation rather than competes with it. </a:t>
            </a:r>
          </a:p>
          <a:p>
            <a:pPr lvl="1">
              <a:buFontTx/>
              <a:buChar char="•"/>
            </a:pPr>
            <a:r>
              <a:rPr lang="en-US" dirty="0"/>
              <a:t>Don’t get too fancy - a simple font, elegant color scheme and clear message is more important than lots of information (clutter!) on the slide.</a:t>
            </a:r>
            <a:endParaRPr lang="en-US" b="1" dirty="0"/>
          </a:p>
          <a:p>
            <a:r>
              <a:rPr lang="en-US" b="1" dirty="0"/>
              <a:t>Keep it simple!</a:t>
            </a:r>
            <a:r>
              <a:rPr lang="en-US" dirty="0"/>
              <a:t>  The purpose of the PowerPoint slide is to keep the mind of your audience focused – fewer words are better.  </a:t>
            </a:r>
          </a:p>
          <a:p>
            <a:endParaRPr lang="en-US" dirty="0"/>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lang="en-US" sz="1200" b="1"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sz="1200" b="1" i="1" kern="1200" dirty="0">
                <a:solidFill>
                  <a:schemeClr val="tx1"/>
                </a:solidFill>
                <a:effectLst/>
                <a:latin typeface="+mn-lt"/>
                <a:ea typeface="+mn-ea"/>
                <a:cs typeface="+mn-cs"/>
              </a:rPr>
              <a:t>Note</a:t>
            </a:r>
            <a:r>
              <a:rPr lang="en-US" sz="1200" i="1" kern="1200" dirty="0">
                <a:solidFill>
                  <a:schemeClr val="tx1"/>
                </a:solidFill>
                <a:effectLst/>
                <a:latin typeface="+mn-lt"/>
                <a:ea typeface="+mn-ea"/>
                <a:cs typeface="+mn-cs"/>
              </a:rPr>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a:t>
            </a:fld>
            <a:endParaRPr lang="en-US" dirty="0"/>
          </a:p>
        </p:txBody>
      </p:sp>
    </p:spTree>
    <p:extLst>
      <p:ext uri="{BB962C8B-B14F-4D97-AF65-F5344CB8AC3E}">
        <p14:creationId xmlns:p14="http://schemas.microsoft.com/office/powerpoint/2010/main" val="312239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10</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11</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12</a:t>
            </a:fld>
            <a:endParaRPr lang="en-US" dirty="0"/>
          </a:p>
        </p:txBody>
      </p:sp>
    </p:spTree>
    <p:extLst>
      <p:ext uri="{BB962C8B-B14F-4D97-AF65-F5344CB8AC3E}">
        <p14:creationId xmlns:p14="http://schemas.microsoft.com/office/powerpoint/2010/main" val="319155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eaLnBrk="1" hangingPunct="1"/>
            <a:r>
              <a:rPr lang="en-US" sz="1200" b="1" dirty="0">
                <a:solidFill>
                  <a:srgbClr val="0070C0"/>
                </a:solidFill>
              </a:rPr>
              <a:t>- </a:t>
            </a:r>
            <a:r>
              <a:rPr lang="en-US" sz="1200" b="1" dirty="0" err="1">
                <a:solidFill>
                  <a:srgbClr val="0070C0"/>
                </a:solidFill>
              </a:rPr>
              <a:t>Metabolismo</a:t>
            </a:r>
            <a:r>
              <a:rPr lang="en-US" sz="1200" b="1" dirty="0">
                <a:solidFill>
                  <a:srgbClr val="0070C0"/>
                </a:solidFill>
              </a:rPr>
              <a:t> dos </a:t>
            </a:r>
            <a:r>
              <a:rPr lang="en-US" sz="1200" b="1" dirty="0" err="1">
                <a:solidFill>
                  <a:srgbClr val="0070C0"/>
                </a:solidFill>
              </a:rPr>
              <a:t>carbohidratos</a:t>
            </a:r>
            <a:endParaRPr lang="en-US" sz="1200" b="1" dirty="0">
              <a:solidFill>
                <a:srgbClr val="0070C0"/>
              </a:solidFill>
            </a:endParaRPr>
          </a:p>
          <a:p>
            <a:pPr eaLnBrk="1" hangingPunct="1"/>
            <a:endParaRPr lang="en-US" sz="1200" dirty="0">
              <a:solidFill>
                <a:srgbClr val="0070C0"/>
              </a:solidFill>
            </a:endParaRPr>
          </a:p>
          <a:p>
            <a:pPr eaLnBrk="1" hangingPunct="1"/>
            <a:r>
              <a:rPr lang="en-US" sz="1200" b="1" dirty="0">
                <a:solidFill>
                  <a:srgbClr val="0070C0"/>
                </a:solidFill>
              </a:rPr>
              <a:t>3.Inibição </a:t>
            </a:r>
            <a:r>
              <a:rPr lang="en-US" sz="1200" b="1" dirty="0" err="1">
                <a:solidFill>
                  <a:srgbClr val="0070C0"/>
                </a:solidFill>
              </a:rPr>
              <a:t>pelo</a:t>
            </a:r>
            <a:r>
              <a:rPr lang="en-US" sz="1200" b="1" dirty="0">
                <a:solidFill>
                  <a:srgbClr val="0070C0"/>
                </a:solidFill>
              </a:rPr>
              <a:t> </a:t>
            </a:r>
            <a:r>
              <a:rPr lang="en-US" sz="1200" b="1" dirty="0" err="1">
                <a:solidFill>
                  <a:srgbClr val="0070C0"/>
                </a:solidFill>
              </a:rPr>
              <a:t>produto</a:t>
            </a:r>
            <a:endParaRPr lang="en-US" sz="1200" b="1" dirty="0">
              <a:solidFill>
                <a:srgbClr val="0070C0"/>
              </a:solidFill>
            </a:endParaRPr>
          </a:p>
          <a:p>
            <a:pPr eaLnBrk="1" hangingPunct="1">
              <a:buFontTx/>
              <a:buAutoNum type="arabicPeriod"/>
            </a:pPr>
            <a:endParaRPr lang="en-US" sz="1200" dirty="0">
              <a:solidFill>
                <a:srgbClr val="0070C0"/>
              </a:solidFill>
            </a:endParaRPr>
          </a:p>
          <a:p>
            <a:pPr eaLnBrk="1" hangingPunct="1"/>
            <a:r>
              <a:rPr lang="en-US" sz="1200" dirty="0" err="1">
                <a:solidFill>
                  <a:srgbClr val="0070C0"/>
                </a:solidFill>
              </a:rPr>
              <a:t>Menor</a:t>
            </a:r>
            <a:r>
              <a:rPr lang="en-US" sz="1200" dirty="0">
                <a:solidFill>
                  <a:srgbClr val="0070C0"/>
                </a:solidFill>
              </a:rPr>
              <a:t> </a:t>
            </a:r>
            <a:r>
              <a:rPr lang="en-US" sz="1200" dirty="0" err="1">
                <a:solidFill>
                  <a:srgbClr val="0070C0"/>
                </a:solidFill>
              </a:rPr>
              <a:t>utilização</a:t>
            </a:r>
            <a:r>
              <a:rPr lang="en-US" sz="1200" dirty="0">
                <a:solidFill>
                  <a:srgbClr val="0070C0"/>
                </a:solidFill>
              </a:rPr>
              <a:t> de </a:t>
            </a:r>
            <a:r>
              <a:rPr lang="en-US" sz="1200" dirty="0" err="1">
                <a:solidFill>
                  <a:srgbClr val="0070C0"/>
                </a:solidFill>
              </a:rPr>
              <a:t>Açúcares</a:t>
            </a:r>
            <a:r>
              <a:rPr lang="en-US" sz="1200" dirty="0">
                <a:solidFill>
                  <a:srgbClr val="0070C0"/>
                </a:solidFill>
              </a:rPr>
              <a:t>-P, </a:t>
            </a:r>
            <a:r>
              <a:rPr lang="en-US" sz="1200" dirty="0" err="1">
                <a:solidFill>
                  <a:srgbClr val="0070C0"/>
                </a:solidFill>
              </a:rPr>
              <a:t>menosPi</a:t>
            </a:r>
            <a:r>
              <a:rPr lang="en-US" sz="1200" dirty="0">
                <a:solidFill>
                  <a:srgbClr val="0070C0"/>
                </a:solidFill>
              </a:rPr>
              <a:t>,</a:t>
            </a:r>
          </a:p>
          <a:p>
            <a:pPr eaLnBrk="1" hangingPunct="1"/>
            <a:r>
              <a:rPr lang="en-US" sz="1200" dirty="0" err="1">
                <a:solidFill>
                  <a:srgbClr val="0070C0"/>
                </a:solidFill>
              </a:rPr>
              <a:t>menor</a:t>
            </a:r>
            <a:r>
              <a:rPr lang="en-US" sz="1200" dirty="0">
                <a:solidFill>
                  <a:srgbClr val="0070C0"/>
                </a:solidFill>
              </a:rPr>
              <a:t> </a:t>
            </a:r>
            <a:r>
              <a:rPr lang="en-US" sz="1200" dirty="0" err="1">
                <a:solidFill>
                  <a:srgbClr val="0070C0"/>
                </a:solidFill>
              </a:rPr>
              <a:t>actividade</a:t>
            </a:r>
            <a:r>
              <a:rPr lang="en-US" sz="1200" dirty="0">
                <a:solidFill>
                  <a:srgbClr val="0070C0"/>
                </a:solidFill>
              </a:rPr>
              <a:t> ATPase </a:t>
            </a:r>
            <a:r>
              <a:rPr lang="en-US" sz="1200" dirty="0" err="1">
                <a:solidFill>
                  <a:srgbClr val="0070C0"/>
                </a:solidFill>
              </a:rPr>
              <a:t>cloroplastos</a:t>
            </a:r>
            <a:r>
              <a:rPr lang="en-US" sz="1200" dirty="0">
                <a:solidFill>
                  <a:srgbClr val="0070C0"/>
                </a:solidFill>
              </a:rPr>
              <a:t>. </a:t>
            </a:r>
          </a:p>
          <a:p>
            <a:pPr eaLnBrk="1" hangingPunct="1"/>
            <a:endParaRPr lang="en-US" sz="1200" dirty="0">
              <a:solidFill>
                <a:srgbClr val="0070C0"/>
              </a:solidFill>
            </a:endParaRPr>
          </a:p>
          <a:p>
            <a:pPr eaLnBrk="1" hangingPunct="1"/>
            <a:r>
              <a:rPr lang="en-US" sz="1200" dirty="0" err="1">
                <a:solidFill>
                  <a:srgbClr val="0070C0"/>
                </a:solidFill>
              </a:rPr>
              <a:t>Desfasamento</a:t>
            </a:r>
            <a:r>
              <a:rPr lang="en-US" sz="1200" dirty="0">
                <a:solidFill>
                  <a:srgbClr val="0070C0"/>
                </a:solidFill>
              </a:rPr>
              <a:t> do </a:t>
            </a:r>
            <a:r>
              <a:rPr lang="en-US" sz="1200" dirty="0" err="1">
                <a:solidFill>
                  <a:srgbClr val="0070C0"/>
                </a:solidFill>
              </a:rPr>
              <a:t>ritmo</a:t>
            </a:r>
            <a:r>
              <a:rPr lang="en-US" sz="1200" dirty="0">
                <a:solidFill>
                  <a:srgbClr val="0070C0"/>
                </a:solidFill>
              </a:rPr>
              <a:t> </a:t>
            </a:r>
            <a:r>
              <a:rPr lang="en-US" sz="1200" dirty="0" err="1">
                <a:solidFill>
                  <a:srgbClr val="0070C0"/>
                </a:solidFill>
              </a:rPr>
              <a:t>circadiano</a:t>
            </a:r>
            <a:r>
              <a:rPr lang="en-US" sz="1200" dirty="0">
                <a:solidFill>
                  <a:srgbClr val="0070C0"/>
                </a:solidFill>
              </a:rPr>
              <a:t> da SPS.</a:t>
            </a:r>
          </a:p>
          <a:p>
            <a:pPr eaLnBrk="1" hangingPunct="1"/>
            <a:endParaRPr lang="en-US" sz="1200" dirty="0">
              <a:solidFill>
                <a:srgbClr val="0070C0"/>
              </a:solidFill>
            </a:endParaRPr>
          </a:p>
          <a:p>
            <a:pPr eaLnBrk="1" hangingPunct="1"/>
            <a:r>
              <a:rPr lang="en-US" sz="1200" dirty="0" err="1">
                <a:solidFill>
                  <a:srgbClr val="0070C0"/>
                </a:solidFill>
              </a:rPr>
              <a:t>Menor</a:t>
            </a:r>
            <a:r>
              <a:rPr lang="en-US" sz="1200" dirty="0">
                <a:solidFill>
                  <a:srgbClr val="0070C0"/>
                </a:solidFill>
              </a:rPr>
              <a:t> </a:t>
            </a:r>
            <a:r>
              <a:rPr lang="en-US" sz="1200" dirty="0" err="1">
                <a:solidFill>
                  <a:srgbClr val="0070C0"/>
                </a:solidFill>
              </a:rPr>
              <a:t>mobilização</a:t>
            </a:r>
            <a:r>
              <a:rPr lang="en-US" sz="1200" dirty="0">
                <a:solidFill>
                  <a:srgbClr val="0070C0"/>
                </a:solidFill>
              </a:rPr>
              <a:t> </a:t>
            </a:r>
            <a:r>
              <a:rPr lang="en-US" sz="1200" dirty="0" err="1">
                <a:solidFill>
                  <a:srgbClr val="0070C0"/>
                </a:solidFill>
              </a:rPr>
              <a:t>nocturna</a:t>
            </a:r>
            <a:r>
              <a:rPr lang="en-US" sz="1200" dirty="0">
                <a:solidFill>
                  <a:srgbClr val="0070C0"/>
                </a:solidFill>
              </a:rPr>
              <a:t> do </a:t>
            </a:r>
            <a:r>
              <a:rPr lang="en-US" sz="1200" dirty="0" err="1">
                <a:solidFill>
                  <a:srgbClr val="0070C0"/>
                </a:solidFill>
              </a:rPr>
              <a:t>amido</a:t>
            </a:r>
            <a:r>
              <a:rPr lang="en-US" sz="1200" dirty="0">
                <a:solidFill>
                  <a:srgbClr val="0070C0"/>
                </a:solidFill>
              </a:rPr>
              <a:t>.</a:t>
            </a:r>
          </a:p>
        </p:txBody>
      </p:sp>
      <p:sp>
        <p:nvSpPr>
          <p:cNvPr id="4" name="Slide Number Placeholder 3"/>
          <p:cNvSpPr>
            <a:spLocks noGrp="1"/>
          </p:cNvSpPr>
          <p:nvPr>
            <p:ph type="sldNum" sz="quarter" idx="10"/>
          </p:nvPr>
        </p:nvSpPr>
        <p:spPr/>
        <p:txBody>
          <a:bodyPr/>
          <a:lstStyle/>
          <a:p>
            <a:fld id="{166623E2-143C-47CF-ACFE-2D7CFB3760A0}" type="slidenum">
              <a:rPr lang="en-US" smtClean="0"/>
              <a:t>13</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eaLnBrk="1" hangingPunct="1"/>
            <a:r>
              <a:rPr lang="en-US" sz="1200" b="1" dirty="0">
                <a:solidFill>
                  <a:srgbClr val="0070C0"/>
                </a:solidFill>
              </a:rPr>
              <a:t>- </a:t>
            </a:r>
            <a:r>
              <a:rPr lang="en-US" sz="1200" b="1" dirty="0" err="1">
                <a:solidFill>
                  <a:srgbClr val="0070C0"/>
                </a:solidFill>
              </a:rPr>
              <a:t>Metabolismo</a:t>
            </a:r>
            <a:r>
              <a:rPr lang="en-US" sz="1200" b="1" dirty="0">
                <a:solidFill>
                  <a:srgbClr val="0070C0"/>
                </a:solidFill>
              </a:rPr>
              <a:t> dos </a:t>
            </a:r>
            <a:r>
              <a:rPr lang="en-US" sz="1200" b="1" dirty="0" err="1">
                <a:solidFill>
                  <a:srgbClr val="0070C0"/>
                </a:solidFill>
              </a:rPr>
              <a:t>carbohidratos</a:t>
            </a:r>
            <a:endParaRPr lang="en-US" sz="1200" b="1" dirty="0">
              <a:solidFill>
                <a:srgbClr val="0070C0"/>
              </a:solidFill>
            </a:endParaRPr>
          </a:p>
          <a:p>
            <a:pPr eaLnBrk="1" hangingPunct="1"/>
            <a:endParaRPr lang="en-US" sz="1200" dirty="0">
              <a:solidFill>
                <a:srgbClr val="0070C0"/>
              </a:solidFill>
            </a:endParaRPr>
          </a:p>
          <a:p>
            <a:pPr eaLnBrk="1" hangingPunct="1"/>
            <a:r>
              <a:rPr lang="en-US" sz="1200" b="1" dirty="0">
                <a:solidFill>
                  <a:srgbClr val="0070C0"/>
                </a:solidFill>
              </a:rPr>
              <a:t>3.Inibição </a:t>
            </a:r>
            <a:r>
              <a:rPr lang="en-US" sz="1200" b="1" dirty="0" err="1">
                <a:solidFill>
                  <a:srgbClr val="0070C0"/>
                </a:solidFill>
              </a:rPr>
              <a:t>pelo</a:t>
            </a:r>
            <a:r>
              <a:rPr lang="en-US" sz="1200" b="1" dirty="0">
                <a:solidFill>
                  <a:srgbClr val="0070C0"/>
                </a:solidFill>
              </a:rPr>
              <a:t> </a:t>
            </a:r>
            <a:r>
              <a:rPr lang="en-US" sz="1200" b="1" dirty="0" err="1">
                <a:solidFill>
                  <a:srgbClr val="0070C0"/>
                </a:solidFill>
              </a:rPr>
              <a:t>produto</a:t>
            </a:r>
            <a:endParaRPr lang="en-US" sz="1200" b="1" dirty="0">
              <a:solidFill>
                <a:srgbClr val="0070C0"/>
              </a:solidFill>
            </a:endParaRPr>
          </a:p>
          <a:p>
            <a:pPr eaLnBrk="1" hangingPunct="1">
              <a:buFontTx/>
              <a:buAutoNum type="arabicPeriod"/>
            </a:pPr>
            <a:endParaRPr lang="en-US" sz="1200" dirty="0">
              <a:solidFill>
                <a:srgbClr val="0070C0"/>
              </a:solidFill>
            </a:endParaRPr>
          </a:p>
          <a:p>
            <a:pPr eaLnBrk="1" hangingPunct="1"/>
            <a:r>
              <a:rPr lang="en-US" sz="1200" dirty="0" err="1">
                <a:solidFill>
                  <a:srgbClr val="0070C0"/>
                </a:solidFill>
              </a:rPr>
              <a:t>Menor</a:t>
            </a:r>
            <a:r>
              <a:rPr lang="en-US" sz="1200" dirty="0">
                <a:solidFill>
                  <a:srgbClr val="0070C0"/>
                </a:solidFill>
              </a:rPr>
              <a:t> </a:t>
            </a:r>
            <a:r>
              <a:rPr lang="en-US" sz="1200" dirty="0" err="1">
                <a:solidFill>
                  <a:srgbClr val="0070C0"/>
                </a:solidFill>
              </a:rPr>
              <a:t>utilização</a:t>
            </a:r>
            <a:r>
              <a:rPr lang="en-US" sz="1200" dirty="0">
                <a:solidFill>
                  <a:srgbClr val="0070C0"/>
                </a:solidFill>
              </a:rPr>
              <a:t> de </a:t>
            </a:r>
            <a:r>
              <a:rPr lang="en-US" sz="1200" dirty="0" err="1">
                <a:solidFill>
                  <a:srgbClr val="0070C0"/>
                </a:solidFill>
              </a:rPr>
              <a:t>Açúcares</a:t>
            </a:r>
            <a:r>
              <a:rPr lang="en-US" sz="1200" dirty="0">
                <a:solidFill>
                  <a:srgbClr val="0070C0"/>
                </a:solidFill>
              </a:rPr>
              <a:t>-P, </a:t>
            </a:r>
            <a:r>
              <a:rPr lang="en-US" sz="1200" dirty="0" err="1">
                <a:solidFill>
                  <a:srgbClr val="0070C0"/>
                </a:solidFill>
              </a:rPr>
              <a:t>menosPi</a:t>
            </a:r>
            <a:r>
              <a:rPr lang="en-US" sz="1200" dirty="0">
                <a:solidFill>
                  <a:srgbClr val="0070C0"/>
                </a:solidFill>
              </a:rPr>
              <a:t>,</a:t>
            </a:r>
          </a:p>
          <a:p>
            <a:pPr eaLnBrk="1" hangingPunct="1"/>
            <a:r>
              <a:rPr lang="en-US" sz="1200" dirty="0" err="1">
                <a:solidFill>
                  <a:srgbClr val="0070C0"/>
                </a:solidFill>
              </a:rPr>
              <a:t>menor</a:t>
            </a:r>
            <a:r>
              <a:rPr lang="en-US" sz="1200" dirty="0">
                <a:solidFill>
                  <a:srgbClr val="0070C0"/>
                </a:solidFill>
              </a:rPr>
              <a:t> </a:t>
            </a:r>
            <a:r>
              <a:rPr lang="en-US" sz="1200" dirty="0" err="1">
                <a:solidFill>
                  <a:srgbClr val="0070C0"/>
                </a:solidFill>
              </a:rPr>
              <a:t>actividade</a:t>
            </a:r>
            <a:r>
              <a:rPr lang="en-US" sz="1200" dirty="0">
                <a:solidFill>
                  <a:srgbClr val="0070C0"/>
                </a:solidFill>
              </a:rPr>
              <a:t> ATPase </a:t>
            </a:r>
            <a:r>
              <a:rPr lang="en-US" sz="1200" dirty="0" err="1">
                <a:solidFill>
                  <a:srgbClr val="0070C0"/>
                </a:solidFill>
              </a:rPr>
              <a:t>cloroplastos</a:t>
            </a:r>
            <a:r>
              <a:rPr lang="en-US" sz="1200" dirty="0">
                <a:solidFill>
                  <a:srgbClr val="0070C0"/>
                </a:solidFill>
              </a:rPr>
              <a:t>. </a:t>
            </a:r>
          </a:p>
          <a:p>
            <a:pPr eaLnBrk="1" hangingPunct="1"/>
            <a:endParaRPr lang="en-US" sz="1200" dirty="0">
              <a:solidFill>
                <a:srgbClr val="0070C0"/>
              </a:solidFill>
            </a:endParaRPr>
          </a:p>
          <a:p>
            <a:pPr eaLnBrk="1" hangingPunct="1"/>
            <a:r>
              <a:rPr lang="en-US" sz="1200" dirty="0" err="1">
                <a:solidFill>
                  <a:srgbClr val="0070C0"/>
                </a:solidFill>
              </a:rPr>
              <a:t>Desfasamento</a:t>
            </a:r>
            <a:r>
              <a:rPr lang="en-US" sz="1200" dirty="0">
                <a:solidFill>
                  <a:srgbClr val="0070C0"/>
                </a:solidFill>
              </a:rPr>
              <a:t> do </a:t>
            </a:r>
            <a:r>
              <a:rPr lang="en-US" sz="1200" dirty="0" err="1">
                <a:solidFill>
                  <a:srgbClr val="0070C0"/>
                </a:solidFill>
              </a:rPr>
              <a:t>ritmo</a:t>
            </a:r>
            <a:r>
              <a:rPr lang="en-US" sz="1200" dirty="0">
                <a:solidFill>
                  <a:srgbClr val="0070C0"/>
                </a:solidFill>
              </a:rPr>
              <a:t> </a:t>
            </a:r>
            <a:r>
              <a:rPr lang="en-US" sz="1200" dirty="0" err="1">
                <a:solidFill>
                  <a:srgbClr val="0070C0"/>
                </a:solidFill>
              </a:rPr>
              <a:t>circadiano</a:t>
            </a:r>
            <a:r>
              <a:rPr lang="en-US" sz="1200" dirty="0">
                <a:solidFill>
                  <a:srgbClr val="0070C0"/>
                </a:solidFill>
              </a:rPr>
              <a:t> da SPS.</a:t>
            </a:r>
          </a:p>
          <a:p>
            <a:pPr eaLnBrk="1" hangingPunct="1"/>
            <a:endParaRPr lang="en-US" sz="1200" dirty="0">
              <a:solidFill>
                <a:srgbClr val="0070C0"/>
              </a:solidFill>
            </a:endParaRPr>
          </a:p>
          <a:p>
            <a:pPr eaLnBrk="1" hangingPunct="1"/>
            <a:r>
              <a:rPr lang="en-US" sz="1200" dirty="0" err="1">
                <a:solidFill>
                  <a:srgbClr val="0070C0"/>
                </a:solidFill>
              </a:rPr>
              <a:t>Menor</a:t>
            </a:r>
            <a:r>
              <a:rPr lang="en-US" sz="1200" dirty="0">
                <a:solidFill>
                  <a:srgbClr val="0070C0"/>
                </a:solidFill>
              </a:rPr>
              <a:t> </a:t>
            </a:r>
            <a:r>
              <a:rPr lang="en-US" sz="1200" dirty="0" err="1">
                <a:solidFill>
                  <a:srgbClr val="0070C0"/>
                </a:solidFill>
              </a:rPr>
              <a:t>mobilização</a:t>
            </a:r>
            <a:r>
              <a:rPr lang="en-US" sz="1200" dirty="0">
                <a:solidFill>
                  <a:srgbClr val="0070C0"/>
                </a:solidFill>
              </a:rPr>
              <a:t> </a:t>
            </a:r>
            <a:r>
              <a:rPr lang="en-US" sz="1200" dirty="0" err="1">
                <a:solidFill>
                  <a:srgbClr val="0070C0"/>
                </a:solidFill>
              </a:rPr>
              <a:t>nocturna</a:t>
            </a:r>
            <a:r>
              <a:rPr lang="en-US" sz="1200" dirty="0">
                <a:solidFill>
                  <a:srgbClr val="0070C0"/>
                </a:solidFill>
              </a:rPr>
              <a:t> do </a:t>
            </a:r>
            <a:r>
              <a:rPr lang="en-US" sz="1200" dirty="0" err="1">
                <a:solidFill>
                  <a:srgbClr val="0070C0"/>
                </a:solidFill>
              </a:rPr>
              <a:t>amido</a:t>
            </a:r>
            <a:r>
              <a:rPr lang="en-US" sz="1200" dirty="0">
                <a:solidFill>
                  <a:srgbClr val="0070C0"/>
                </a:solidFill>
              </a:rPr>
              <a:t>.</a:t>
            </a:r>
          </a:p>
        </p:txBody>
      </p:sp>
      <p:sp>
        <p:nvSpPr>
          <p:cNvPr id="4" name="Slide Number Placeholder 3"/>
          <p:cNvSpPr>
            <a:spLocks noGrp="1"/>
          </p:cNvSpPr>
          <p:nvPr>
            <p:ph type="sldNum" sz="quarter" idx="10"/>
          </p:nvPr>
        </p:nvSpPr>
        <p:spPr/>
        <p:txBody>
          <a:bodyPr/>
          <a:lstStyle/>
          <a:p>
            <a:fld id="{166623E2-143C-47CF-ACFE-2D7CFB3760A0}" type="slidenum">
              <a:rPr lang="en-US" smtClean="0"/>
              <a:t>14</a:t>
            </a:fld>
            <a:endParaRPr lang="en-US" dirty="0"/>
          </a:p>
        </p:txBody>
      </p:sp>
    </p:spTree>
    <p:extLst>
      <p:ext uri="{BB962C8B-B14F-4D97-AF65-F5344CB8AC3E}">
        <p14:creationId xmlns:p14="http://schemas.microsoft.com/office/powerpoint/2010/main" val="284471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eaLnBrk="1" hangingPunct="1"/>
            <a:r>
              <a:rPr lang="en-US" sz="1200" i="1" dirty="0">
                <a:solidFill>
                  <a:srgbClr val="0070C0"/>
                </a:solidFill>
              </a:rPr>
              <a:t>Miscanthus x giganteus (</a:t>
            </a:r>
            <a:r>
              <a:rPr lang="en-US" sz="1200" i="1" dirty="0" err="1">
                <a:solidFill>
                  <a:srgbClr val="0070C0"/>
                </a:solidFill>
              </a:rPr>
              <a:t>Greef</a:t>
            </a:r>
            <a:r>
              <a:rPr lang="en-US" sz="1200" i="1" dirty="0">
                <a:solidFill>
                  <a:srgbClr val="0070C0"/>
                </a:solidFill>
              </a:rPr>
              <a:t> and </a:t>
            </a:r>
            <a:r>
              <a:rPr lang="en-US" sz="1200" i="1" dirty="0" err="1">
                <a:solidFill>
                  <a:srgbClr val="0070C0"/>
                </a:solidFill>
              </a:rPr>
              <a:t>Deu</a:t>
            </a:r>
            <a:r>
              <a:rPr lang="en-US" sz="1200" i="1" dirty="0">
                <a:solidFill>
                  <a:srgbClr val="0070C0"/>
                </a:solidFill>
              </a:rPr>
              <a:t>.) is a </a:t>
            </a:r>
            <a:r>
              <a:rPr lang="en-US" sz="1200" i="1" dirty="0" err="1">
                <a:solidFill>
                  <a:srgbClr val="0070C0"/>
                </a:solidFill>
              </a:rPr>
              <a:t>periannual</a:t>
            </a:r>
            <a:r>
              <a:rPr lang="en-US" sz="1200" i="1" dirty="0">
                <a:solidFill>
                  <a:srgbClr val="0070C0"/>
                </a:solidFill>
              </a:rPr>
              <a:t> C4 (sub-type NADP-ME) grass, originating in Asia.
Used as ornamental and, more recently, as a biofuel. 
</a:t>
            </a:r>
            <a:r>
              <a:rPr lang="en-US" sz="1200" i="1" dirty="0" err="1">
                <a:solidFill>
                  <a:srgbClr val="0070C0"/>
                </a:solidFill>
              </a:rPr>
              <a:t>Triploide</a:t>
            </a:r>
            <a:r>
              <a:rPr lang="en-US" sz="1200" i="1" dirty="0">
                <a:solidFill>
                  <a:srgbClr val="0070C0"/>
                </a:solidFill>
              </a:rPr>
              <a:t> hybrid 2n=3x=57
</a:t>
            </a:r>
            <a:endParaRPr lang="en-US" sz="1200" dirty="0">
              <a:solidFill>
                <a:srgbClr val="0070C0"/>
              </a:solidFill>
            </a:endParaRPr>
          </a:p>
        </p:txBody>
      </p:sp>
      <p:sp>
        <p:nvSpPr>
          <p:cNvPr id="4" name="Slide Number Placeholder 3"/>
          <p:cNvSpPr>
            <a:spLocks noGrp="1"/>
          </p:cNvSpPr>
          <p:nvPr>
            <p:ph type="sldNum" sz="quarter" idx="10"/>
          </p:nvPr>
        </p:nvSpPr>
        <p:spPr/>
        <p:txBody>
          <a:bodyPr/>
          <a:lstStyle/>
          <a:p>
            <a:fld id="{166623E2-143C-47CF-ACFE-2D7CFB3760A0}" type="slidenum">
              <a:rPr lang="en-US" smtClean="0"/>
              <a:t>2</a:t>
            </a:fld>
            <a:endParaRPr lang="en-US" dirty="0"/>
          </a:p>
        </p:txBody>
      </p:sp>
    </p:spTree>
    <p:extLst>
      <p:ext uri="{BB962C8B-B14F-4D97-AF65-F5344CB8AC3E}">
        <p14:creationId xmlns:p14="http://schemas.microsoft.com/office/powerpoint/2010/main" val="332983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eaLnBrk="1" hangingPunct="1"/>
            <a:r>
              <a:rPr lang="en-US" sz="1200" dirty="0">
                <a:solidFill>
                  <a:srgbClr val="0070C0"/>
                </a:solidFill>
              </a:rPr>
              <a:t>There is an increase in PPDK-protein in Miscanthus (NADP_ME) grown at low temperature.
In corn (NADP_ME), the different content in PPDK-protein and Rubisco LS-protein does not result from a change in the level of transcriptions in steady-state
More protein in Miscanthus. More transcripts? Post-transcription regulation?
</a:t>
            </a:r>
            <a:endParaRPr lang="en-US" sz="1200" i="1" baseline="0" dirty="0">
              <a:solidFill>
                <a:srgbClr val="0070C0"/>
              </a:solidFill>
            </a:endParaRPr>
          </a:p>
          <a:p>
            <a:pPr eaLnBrk="1" hangingPunct="1"/>
            <a:endParaRPr lang="en-US" sz="1200" i="1" dirty="0">
              <a:solidFill>
                <a:srgbClr val="0070C0"/>
              </a:solidFill>
            </a:endParaRPr>
          </a:p>
        </p:txBody>
      </p:sp>
      <p:sp>
        <p:nvSpPr>
          <p:cNvPr id="4" name="Slide Number Placeholder 3"/>
          <p:cNvSpPr>
            <a:spLocks noGrp="1"/>
          </p:cNvSpPr>
          <p:nvPr>
            <p:ph type="sldNum" sz="quarter" idx="10"/>
          </p:nvPr>
        </p:nvSpPr>
        <p:spPr/>
        <p:txBody>
          <a:bodyPr/>
          <a:lstStyle/>
          <a:p>
            <a:fld id="{166623E2-143C-47CF-ACFE-2D7CFB3760A0}" type="slidenum">
              <a:rPr lang="en-US" smtClean="0"/>
              <a:t>3</a:t>
            </a:fld>
            <a:endParaRPr lang="en-US" dirty="0"/>
          </a:p>
        </p:txBody>
      </p:sp>
    </p:spTree>
    <p:extLst>
      <p:ext uri="{BB962C8B-B14F-4D97-AF65-F5344CB8AC3E}">
        <p14:creationId xmlns:p14="http://schemas.microsoft.com/office/powerpoint/2010/main" val="333588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eaLnBrk="1" hangingPunct="1"/>
            <a:r>
              <a:rPr lang="en-US" sz="1200" baseline="0" dirty="0">
                <a:solidFill>
                  <a:srgbClr val="0070C0"/>
                </a:solidFill>
              </a:rPr>
              <a:t>There is no change in the level of transcripts in steady-state
More tenuous bands (less transcripts) of PEPC and RBCS of Miscanthus than corn, because the probes were specific for corn. 
For PPDK there was probe for miscanthus 
Change in protein turnover: "no more synthesis, but more time is maintained"
</a:t>
            </a:r>
            <a:endParaRPr lang="en-US" sz="1200" i="0" dirty="0">
              <a:solidFill>
                <a:srgbClr val="0070C0"/>
              </a:solidFill>
            </a:endParaRPr>
          </a:p>
        </p:txBody>
      </p:sp>
      <p:sp>
        <p:nvSpPr>
          <p:cNvPr id="4" name="Slide Number Placeholder 3"/>
          <p:cNvSpPr>
            <a:spLocks noGrp="1"/>
          </p:cNvSpPr>
          <p:nvPr>
            <p:ph type="sldNum" sz="quarter" idx="10"/>
          </p:nvPr>
        </p:nvSpPr>
        <p:spPr/>
        <p:txBody>
          <a:bodyPr/>
          <a:lstStyle/>
          <a:p>
            <a:fld id="{166623E2-143C-47CF-ACFE-2D7CFB3760A0}" type="slidenum">
              <a:rPr lang="en-US" smtClean="0"/>
              <a:t>4</a:t>
            </a:fld>
            <a:endParaRPr lang="en-US" dirty="0"/>
          </a:p>
        </p:txBody>
      </p:sp>
    </p:spTree>
    <p:extLst>
      <p:ext uri="{BB962C8B-B14F-4D97-AF65-F5344CB8AC3E}">
        <p14:creationId xmlns:p14="http://schemas.microsoft.com/office/powerpoint/2010/main" val="349624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5</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a:p>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6</a:t>
            </a:fld>
            <a:endParaRPr lang="en-US" dirty="0"/>
          </a:p>
        </p:txBody>
      </p:sp>
    </p:spTree>
    <p:extLst>
      <p:ext uri="{BB962C8B-B14F-4D97-AF65-F5344CB8AC3E}">
        <p14:creationId xmlns:p14="http://schemas.microsoft.com/office/powerpoint/2010/main" val="126460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7</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8</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30000" dirty="0"/>
          </a:p>
        </p:txBody>
      </p:sp>
      <p:sp>
        <p:nvSpPr>
          <p:cNvPr id="4" name="Slide Number Placeholder 3"/>
          <p:cNvSpPr>
            <a:spLocks noGrp="1"/>
          </p:cNvSpPr>
          <p:nvPr>
            <p:ph type="sldNum" sz="quarter" idx="10"/>
          </p:nvPr>
        </p:nvSpPr>
        <p:spPr/>
        <p:txBody>
          <a:bodyPr/>
          <a:lstStyle/>
          <a:p>
            <a:fld id="{166623E2-143C-47CF-ACFE-2D7CFB3760A0}" type="slidenum">
              <a:rPr lang="en-US" smtClean="0"/>
              <a:t>9</a:t>
            </a:fld>
            <a:endParaRPr lang="en-US" dirty="0"/>
          </a:p>
        </p:txBody>
      </p:sp>
    </p:spTree>
    <p:extLst>
      <p:ext uri="{BB962C8B-B14F-4D97-AF65-F5344CB8AC3E}">
        <p14:creationId xmlns:p14="http://schemas.microsoft.com/office/powerpoint/2010/main" val="4164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PT"/>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4FEF1-1C18-40D8-8A9A-AA7FFF43FE2E}" type="datetimeFigureOut">
              <a:rPr lang="en-US" smtClean="0"/>
              <a:t>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PT"/>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5" name="Date Placeholder 4"/>
          <p:cNvSpPr>
            <a:spLocks noGrp="1"/>
          </p:cNvSpPr>
          <p:nvPr>
            <p:ph type="dt" sz="half" idx="10"/>
          </p:nvPr>
        </p:nvSpPr>
        <p:spPr/>
        <p:txBody>
          <a:bodyPr/>
          <a:lstStyle/>
          <a:p>
            <a:fld id="{48B4FEF1-1C18-40D8-8A9A-AA7FFF43FE2E}"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‹nº›</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PT"/>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Click to edit Master text styles</a:t>
            </a:r>
          </a:p>
        </p:txBody>
      </p:sp>
      <p:sp>
        <p:nvSpPr>
          <p:cNvPr id="8" name="Date Placeholder 7"/>
          <p:cNvSpPr>
            <a:spLocks noGrp="1"/>
          </p:cNvSpPr>
          <p:nvPr>
            <p:ph type="dt" sz="half" idx="10"/>
          </p:nvPr>
        </p:nvSpPr>
        <p:spPr/>
        <p:txBody>
          <a:bodyPr/>
          <a:lstStyle/>
          <a:p>
            <a:fld id="{48B4FEF1-1C18-40D8-8A9A-AA7FFF43FE2E}" type="datetimeFigureOut">
              <a:rPr lang="en-US" smtClean="0"/>
              <a:t>11/3/21</a:t>
            </a:fld>
            <a:endParaRPr lang="en-US" dirty="0"/>
          </a:p>
        </p:txBody>
      </p:sp>
      <p:sp>
        <p:nvSpPr>
          <p:cNvPr id="9" name="Slide Number Placeholder 8"/>
          <p:cNvSpPr>
            <a:spLocks noGrp="1"/>
          </p:cNvSpPr>
          <p:nvPr>
            <p:ph type="sldNum" sz="quarter" idx="11"/>
          </p:nvPr>
        </p:nvSpPr>
        <p:spPr/>
        <p:txBody>
          <a:bodyPr/>
          <a:lstStyle/>
          <a:p>
            <a:fld id="{911E8957-5754-4C19-A51A-9C104D1A0E08}" type="slidenum">
              <a:rPr lang="en-US" smtClean="0"/>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pt-PT"/>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pt-PT"/>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pt-PT"/>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pt-PT"/>
              <a:t>Drag picture to placeholder or click icon to add</a:t>
            </a:r>
            <a:endParaRPr lang="en-US" dirty="0"/>
          </a:p>
        </p:txBody>
      </p:sp>
    </p:spTree>
    <p:extLst>
      <p:ext uri="{BB962C8B-B14F-4D97-AF65-F5344CB8AC3E}">
        <p14:creationId xmlns:p14="http://schemas.microsoft.com/office/powerpoint/2010/main" val="128038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PT"/>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pt-PT"/>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pt-PT"/>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pt-PT"/>
              <a:t>Click to edit Master text styles</a:t>
            </a:r>
          </a:p>
          <a:p>
            <a:pPr lvl="1"/>
            <a:r>
              <a:rPr lang="pt-PT"/>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a:t>Insert logo here</a:t>
            </a:r>
          </a:p>
        </p:txBody>
      </p:sp>
    </p:spTree>
    <p:extLst>
      <p:ext uri="{BB962C8B-B14F-4D97-AF65-F5344CB8AC3E}">
        <p14:creationId xmlns:p14="http://schemas.microsoft.com/office/powerpoint/2010/main" val="24395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pt-PT"/>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Tree>
    <p:extLst>
      <p:ext uri="{BB962C8B-B14F-4D97-AF65-F5344CB8AC3E}">
        <p14:creationId xmlns:p14="http://schemas.microsoft.com/office/powerpoint/2010/main" val="79941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pt-PT"/>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pt-PT"/>
              <a:t>Click to edit Master text styles</a:t>
            </a:r>
          </a:p>
        </p:txBody>
      </p:sp>
    </p:spTree>
    <p:extLst>
      <p:ext uri="{BB962C8B-B14F-4D97-AF65-F5344CB8AC3E}">
        <p14:creationId xmlns:p14="http://schemas.microsoft.com/office/powerpoint/2010/main" val="202135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PT"/>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5" name="Date Placeholder 4"/>
          <p:cNvSpPr>
            <a:spLocks noGrp="1"/>
          </p:cNvSpPr>
          <p:nvPr>
            <p:ph type="dt" sz="half" idx="10"/>
          </p:nvPr>
        </p:nvSpPr>
        <p:spPr/>
        <p:txBody>
          <a:bodyPr/>
          <a:lstStyle/>
          <a:p>
            <a:fld id="{48B4FEF1-1C18-40D8-8A9A-AA7FFF43FE2E}"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6"/>
          <p:cNvSpPr>
            <a:spLocks noGrp="1"/>
          </p:cNvSpPr>
          <p:nvPr>
            <p:ph type="dt" sz="half" idx="10"/>
          </p:nvPr>
        </p:nvSpPr>
        <p:spPr/>
        <p:txBody>
          <a:bodyPr/>
          <a:lstStyle/>
          <a:p>
            <a:fld id="{48B4FEF1-1C18-40D8-8A9A-AA7FFF43FE2E}" type="datetimeFigureOut">
              <a:rPr lang="en-US" smtClean="0"/>
              <a:t>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2"/>
          <p:cNvSpPr>
            <a:spLocks noGrp="1"/>
          </p:cNvSpPr>
          <p:nvPr>
            <p:ph type="dt" sz="half" idx="10"/>
          </p:nvPr>
        </p:nvSpPr>
        <p:spPr/>
        <p:txBody>
          <a:bodyPr/>
          <a:lstStyle/>
          <a:p>
            <a:fld id="{48B4FEF1-1C18-40D8-8A9A-AA7FFF43FE2E}" type="datetimeFigureOut">
              <a:rPr lang="en-US" smtClean="0"/>
              <a:t>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PT"/>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8B4FEF1-1C18-40D8-8A9A-AA7FFF43FE2E}" type="datetimeFigureOut">
              <a:rPr lang="en-US" smtClean="0"/>
              <a:t>11/3/21</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Lst>
  <p:txStyles>
    <p:title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2286000"/>
            <a:ext cx="7543800" cy="990600"/>
          </a:xfrm>
        </p:spPr>
        <p:txBody>
          <a:bodyPr/>
          <a:lstStyle/>
          <a:p>
            <a:r>
              <a:rPr lang="en-US" sz="3200" dirty="0"/>
              <a:t>Cold or chilling stress</a:t>
            </a:r>
          </a:p>
        </p:txBody>
      </p:sp>
      <p:sp>
        <p:nvSpPr>
          <p:cNvPr id="9" name="Text Placeholder 8"/>
          <p:cNvSpPr>
            <a:spLocks noGrp="1"/>
          </p:cNvSpPr>
          <p:nvPr>
            <p:ph type="body" sz="quarter" idx="14"/>
          </p:nvPr>
        </p:nvSpPr>
        <p:spPr>
          <a:xfrm>
            <a:off x="1066800" y="5791200"/>
            <a:ext cx="3200400" cy="685800"/>
          </a:xfrm>
        </p:spPr>
        <p:txBody>
          <a:bodyPr/>
          <a:lstStyle/>
          <a:p>
            <a:r>
              <a:rPr lang="en-US" dirty="0" err="1"/>
              <a:t>Anabela</a:t>
            </a:r>
            <a:r>
              <a:rPr lang="en-US" dirty="0"/>
              <a:t> </a:t>
            </a:r>
            <a:r>
              <a:rPr lang="en-US" dirty="0" err="1"/>
              <a:t>Bernardes</a:t>
            </a:r>
            <a:r>
              <a:rPr lang="en-US" dirty="0"/>
              <a:t> da Silva</a:t>
            </a:r>
          </a:p>
        </p:txBody>
      </p:sp>
      <p:sp>
        <p:nvSpPr>
          <p:cNvPr id="10" name="Title 1"/>
          <p:cNvSpPr>
            <a:spLocks noGrp="1"/>
          </p:cNvSpPr>
          <p:nvPr>
            <p:ph type="ctrTitle"/>
          </p:nvPr>
        </p:nvSpPr>
        <p:spPr/>
        <p:txBody>
          <a:bodyPr/>
          <a:lstStyle/>
          <a:p>
            <a:r>
              <a:rPr lang="en-US" sz="3600" dirty="0"/>
              <a:t>Physiological and molecular changes in plants at low temperature</a:t>
            </a:r>
          </a:p>
        </p:txBody>
      </p:sp>
      <p:sp>
        <p:nvSpPr>
          <p:cNvPr id="5" name="Subtitle 4"/>
          <p:cNvSpPr>
            <a:spLocks noGrp="1"/>
          </p:cNvSpPr>
          <p:nvPr>
            <p:ph type="subTitle" idx="1"/>
          </p:nvPr>
        </p:nvSpPr>
        <p:spPr>
          <a:xfrm>
            <a:off x="990600" y="3657600"/>
            <a:ext cx="3886200" cy="1143000"/>
          </a:xfrm>
        </p:spPr>
        <p:txBody>
          <a:bodyPr>
            <a:normAutofit/>
          </a:bodyPr>
          <a:lstStyle/>
          <a:p>
            <a:r>
              <a:rPr lang="en-US" sz="2400" dirty="0" err="1"/>
              <a:t>Fisiologia</a:t>
            </a:r>
            <a:r>
              <a:rPr lang="en-US" sz="2400" dirty="0"/>
              <a:t> Molecular do stress</a:t>
            </a:r>
          </a:p>
        </p:txBody>
      </p:sp>
    </p:spTree>
    <p:extLst>
      <p:ext uri="{BB962C8B-B14F-4D97-AF65-F5344CB8AC3E}">
        <p14:creationId xmlns:p14="http://schemas.microsoft.com/office/powerpoint/2010/main" val="257223537"/>
      </p:ext>
    </p:extLst>
  </p:cSld>
  <p:clrMapOvr>
    <a:masterClrMapping/>
  </p:clrMapOvr>
  <mc:AlternateContent xmlns:mc="http://schemas.openxmlformats.org/markup-compatibility/2006" xmlns:p14="http://schemas.microsoft.com/office/powerpoint/2010/main">
    <mc:Choice Requires="p14">
      <p:transition p14:dur="0" advTm="86000"/>
    </mc:Choice>
    <mc:Fallback xmlns="">
      <p:transition xmlns:p14="http://schemas.microsoft.com/office/powerpoint/2010/main" advTm="8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400" y="6400800"/>
            <a:ext cx="2057400" cy="276999"/>
          </a:xfrm>
          <a:prstGeom prst="rect">
            <a:avLst/>
          </a:prstGeom>
          <a:solidFill>
            <a:schemeClr val="bg1"/>
          </a:solidFill>
        </p:spPr>
        <p:txBody>
          <a:bodyPr wrap="square" rtlCol="0">
            <a:spAutoFit/>
          </a:bodyPr>
          <a:lstStyle/>
          <a:p>
            <a:r>
              <a:rPr lang="en-US" sz="1200" dirty="0" err="1"/>
              <a:t>Fpls</a:t>
            </a:r>
            <a:r>
              <a:rPr lang="en-US" sz="1200" dirty="0"/>
              <a:t>, 2016, Li </a:t>
            </a:r>
            <a:r>
              <a:rPr lang="en-US" sz="1200" i="1" dirty="0"/>
              <a:t>et al</a:t>
            </a:r>
            <a:r>
              <a:rPr lang="en-US" sz="1200" dirty="0"/>
              <a:t>.,</a:t>
            </a:r>
          </a:p>
        </p:txBody>
      </p:sp>
      <p:pic>
        <p:nvPicPr>
          <p:cNvPr id="12" name="Picture 11"/>
          <p:cNvPicPr>
            <a:picLocks noChangeAspect="1"/>
          </p:cNvPicPr>
          <p:nvPr/>
        </p:nvPicPr>
        <p:blipFill>
          <a:blip r:embed="rId3"/>
          <a:stretch>
            <a:fillRect/>
          </a:stretch>
        </p:blipFill>
        <p:spPr>
          <a:xfrm>
            <a:off x="5638800" y="6680200"/>
            <a:ext cx="2552700" cy="177800"/>
          </a:xfrm>
          <a:prstGeom prst="rect">
            <a:avLst/>
          </a:prstGeom>
        </p:spPr>
      </p:pic>
      <p:pic>
        <p:nvPicPr>
          <p:cNvPr id="4" name="Picture 3"/>
          <p:cNvPicPr>
            <a:picLocks noChangeAspect="1"/>
          </p:cNvPicPr>
          <p:nvPr/>
        </p:nvPicPr>
        <p:blipFill>
          <a:blip r:embed="rId4"/>
          <a:stretch>
            <a:fillRect/>
          </a:stretch>
        </p:blipFill>
        <p:spPr>
          <a:xfrm>
            <a:off x="3733800" y="152400"/>
            <a:ext cx="4546600" cy="3683000"/>
          </a:xfrm>
          <a:prstGeom prst="rect">
            <a:avLst/>
          </a:prstGeom>
        </p:spPr>
      </p:pic>
      <p:pic>
        <p:nvPicPr>
          <p:cNvPr id="6" name="Picture 5"/>
          <p:cNvPicPr>
            <a:picLocks noChangeAspect="1"/>
          </p:cNvPicPr>
          <p:nvPr/>
        </p:nvPicPr>
        <p:blipFill>
          <a:blip r:embed="rId5"/>
          <a:stretch>
            <a:fillRect/>
          </a:stretch>
        </p:blipFill>
        <p:spPr>
          <a:xfrm>
            <a:off x="228600" y="3921422"/>
            <a:ext cx="4191000" cy="2720677"/>
          </a:xfrm>
          <a:prstGeom prst="rect">
            <a:avLst/>
          </a:prstGeom>
        </p:spPr>
      </p:pic>
      <p:sp>
        <p:nvSpPr>
          <p:cNvPr id="10" name="Title 1"/>
          <p:cNvSpPr txBox="1">
            <a:spLocks/>
          </p:cNvSpPr>
          <p:nvPr/>
        </p:nvSpPr>
        <p:spPr>
          <a:xfrm>
            <a:off x="0" y="152400"/>
            <a:ext cx="81534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sz="1800" dirty="0"/>
              <a:t>Chilling and freezing  stress in plants</a:t>
            </a:r>
            <a:br>
              <a:rPr lang="en-US" sz="1800" dirty="0"/>
            </a:br>
            <a:r>
              <a:rPr lang="en-US" sz="1800" dirty="0"/>
              <a:t>2. Example freezing treatment </a:t>
            </a:r>
          </a:p>
        </p:txBody>
      </p:sp>
      <p:sp>
        <p:nvSpPr>
          <p:cNvPr id="2" name="Retângulo 1">
            <a:extLst>
              <a:ext uri="{FF2B5EF4-FFF2-40B4-BE49-F238E27FC236}">
                <a16:creationId xmlns:a16="http://schemas.microsoft.com/office/drawing/2014/main" id="{E041F287-1BDA-0248-ABCE-9EC6E5E31EA7}"/>
              </a:ext>
            </a:extLst>
          </p:cNvPr>
          <p:cNvSpPr/>
          <p:nvPr/>
        </p:nvSpPr>
        <p:spPr>
          <a:xfrm>
            <a:off x="609600" y="6489699"/>
            <a:ext cx="3352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ângulo 7">
            <a:extLst>
              <a:ext uri="{FF2B5EF4-FFF2-40B4-BE49-F238E27FC236}">
                <a16:creationId xmlns:a16="http://schemas.microsoft.com/office/drawing/2014/main" id="{8FA9C145-079D-2F47-B4B0-254910226B65}"/>
              </a:ext>
            </a:extLst>
          </p:cNvPr>
          <p:cNvSpPr/>
          <p:nvPr/>
        </p:nvSpPr>
        <p:spPr>
          <a:xfrm>
            <a:off x="1524000" y="5410200"/>
            <a:ext cx="2667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ângulo 8">
            <a:extLst>
              <a:ext uri="{FF2B5EF4-FFF2-40B4-BE49-F238E27FC236}">
                <a16:creationId xmlns:a16="http://schemas.microsoft.com/office/drawing/2014/main" id="{1AD85DCC-451B-8241-A3FC-6B05A351040B}"/>
              </a:ext>
            </a:extLst>
          </p:cNvPr>
          <p:cNvSpPr/>
          <p:nvPr/>
        </p:nvSpPr>
        <p:spPr>
          <a:xfrm>
            <a:off x="190500" y="5797549"/>
            <a:ext cx="21717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ixaDeTexto 2">
            <a:extLst>
              <a:ext uri="{FF2B5EF4-FFF2-40B4-BE49-F238E27FC236}">
                <a16:creationId xmlns:a16="http://schemas.microsoft.com/office/drawing/2014/main" id="{41BF79B5-4040-2646-BA18-9E3050596473}"/>
              </a:ext>
            </a:extLst>
          </p:cNvPr>
          <p:cNvSpPr txBox="1"/>
          <p:nvPr/>
        </p:nvSpPr>
        <p:spPr>
          <a:xfrm>
            <a:off x="4767148" y="4191000"/>
            <a:ext cx="3581400" cy="307777"/>
          </a:xfrm>
          <a:prstGeom prst="rect">
            <a:avLst/>
          </a:prstGeom>
          <a:noFill/>
        </p:spPr>
        <p:txBody>
          <a:bodyPr wrap="square" rtlCol="0">
            <a:spAutoFit/>
          </a:bodyPr>
          <a:lstStyle/>
          <a:p>
            <a:r>
              <a:rPr lang="en-GB" sz="1400" dirty="0"/>
              <a:t>Areas I,II,III,IV </a:t>
            </a:r>
            <a:r>
              <a:rPr lang="en-GB" sz="1400" dirty="0">
                <a:sym typeface="Wingdings" pitchFamily="2" charset="2"/>
              </a:rPr>
              <a:t> </a:t>
            </a:r>
            <a:r>
              <a:rPr lang="en-GB" sz="1400" dirty="0"/>
              <a:t>line response under freezing</a:t>
            </a:r>
          </a:p>
        </p:txBody>
      </p:sp>
    </p:spTree>
    <p:extLst>
      <p:ext uri="{BB962C8B-B14F-4D97-AF65-F5344CB8AC3E}">
        <p14:creationId xmlns:p14="http://schemas.microsoft.com/office/powerpoint/2010/main" val="1530726395"/>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400" y="6400800"/>
            <a:ext cx="2057400" cy="276999"/>
          </a:xfrm>
          <a:prstGeom prst="rect">
            <a:avLst/>
          </a:prstGeom>
          <a:solidFill>
            <a:schemeClr val="bg1"/>
          </a:solidFill>
        </p:spPr>
        <p:txBody>
          <a:bodyPr wrap="square" rtlCol="0">
            <a:spAutoFit/>
          </a:bodyPr>
          <a:lstStyle/>
          <a:p>
            <a:r>
              <a:rPr lang="en-US" sz="1200" dirty="0" err="1"/>
              <a:t>Fpls</a:t>
            </a:r>
            <a:r>
              <a:rPr lang="en-US" sz="1200" dirty="0"/>
              <a:t>, 2016, Li </a:t>
            </a:r>
            <a:r>
              <a:rPr lang="en-US" sz="1200" i="1" dirty="0"/>
              <a:t>et al</a:t>
            </a:r>
            <a:r>
              <a:rPr lang="en-US" sz="1200" dirty="0"/>
              <a:t>.,</a:t>
            </a:r>
          </a:p>
        </p:txBody>
      </p:sp>
      <p:pic>
        <p:nvPicPr>
          <p:cNvPr id="12" name="Picture 11"/>
          <p:cNvPicPr>
            <a:picLocks noChangeAspect="1"/>
          </p:cNvPicPr>
          <p:nvPr/>
        </p:nvPicPr>
        <p:blipFill>
          <a:blip r:embed="rId3"/>
          <a:stretch>
            <a:fillRect/>
          </a:stretch>
        </p:blipFill>
        <p:spPr>
          <a:xfrm>
            <a:off x="5638800" y="6680200"/>
            <a:ext cx="2552700" cy="177800"/>
          </a:xfrm>
          <a:prstGeom prst="rect">
            <a:avLst/>
          </a:prstGeom>
        </p:spPr>
      </p:pic>
      <p:pic>
        <p:nvPicPr>
          <p:cNvPr id="2" name="Picture 1"/>
          <p:cNvPicPr>
            <a:picLocks noChangeAspect="1"/>
          </p:cNvPicPr>
          <p:nvPr/>
        </p:nvPicPr>
        <p:blipFill>
          <a:blip r:embed="rId4"/>
          <a:stretch>
            <a:fillRect/>
          </a:stretch>
        </p:blipFill>
        <p:spPr>
          <a:xfrm>
            <a:off x="0" y="838200"/>
            <a:ext cx="8280400" cy="3962400"/>
          </a:xfrm>
          <a:prstGeom prst="rect">
            <a:avLst/>
          </a:prstGeom>
        </p:spPr>
      </p:pic>
      <p:pic>
        <p:nvPicPr>
          <p:cNvPr id="3" name="Picture 2"/>
          <p:cNvPicPr>
            <a:picLocks noChangeAspect="1"/>
          </p:cNvPicPr>
          <p:nvPr/>
        </p:nvPicPr>
        <p:blipFill>
          <a:blip r:embed="rId5"/>
          <a:stretch>
            <a:fillRect/>
          </a:stretch>
        </p:blipFill>
        <p:spPr>
          <a:xfrm>
            <a:off x="33867" y="5257800"/>
            <a:ext cx="8370969" cy="838200"/>
          </a:xfrm>
          <a:prstGeom prst="rect">
            <a:avLst/>
          </a:prstGeom>
        </p:spPr>
      </p:pic>
      <p:sp>
        <p:nvSpPr>
          <p:cNvPr id="7" name="TextBox 6"/>
          <p:cNvSpPr txBox="1"/>
          <p:nvPr/>
        </p:nvSpPr>
        <p:spPr>
          <a:xfrm>
            <a:off x="0" y="4495800"/>
            <a:ext cx="381000" cy="381000"/>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038600" y="4495800"/>
            <a:ext cx="381000" cy="381000"/>
          </a:xfrm>
          <a:prstGeom prst="rect">
            <a:avLst/>
          </a:prstGeom>
          <a:solidFill>
            <a:schemeClr val="bg1"/>
          </a:solidFill>
        </p:spPr>
        <p:txBody>
          <a:bodyPr wrap="square" rtlCol="0">
            <a:spAutoFit/>
          </a:bodyPr>
          <a:lstStyle/>
          <a:p>
            <a:endParaRPr lang="en-US" dirty="0"/>
          </a:p>
        </p:txBody>
      </p:sp>
      <p:sp>
        <p:nvSpPr>
          <p:cNvPr id="13" name="Title 1"/>
          <p:cNvSpPr>
            <a:spLocks noGrp="1"/>
          </p:cNvSpPr>
          <p:nvPr>
            <p:ph type="title"/>
          </p:nvPr>
        </p:nvSpPr>
        <p:spPr>
          <a:xfrm>
            <a:off x="152400" y="25400"/>
            <a:ext cx="8077200" cy="660400"/>
          </a:xfrm>
        </p:spPr>
        <p:txBody>
          <a:bodyPr/>
          <a:lstStyle/>
          <a:p>
            <a:r>
              <a:rPr lang="en-US" sz="1800" dirty="0"/>
              <a:t>Freezing  stress in plants</a:t>
            </a:r>
            <a:br>
              <a:rPr lang="en-US" sz="1800" dirty="0"/>
            </a:br>
            <a:r>
              <a:rPr lang="en-US" sz="1800" dirty="0"/>
              <a:t>2. DEGs</a:t>
            </a:r>
          </a:p>
        </p:txBody>
      </p:sp>
      <p:sp>
        <p:nvSpPr>
          <p:cNvPr id="4" name="CaixaDeTexto 3">
            <a:extLst>
              <a:ext uri="{FF2B5EF4-FFF2-40B4-BE49-F238E27FC236}">
                <a16:creationId xmlns:a16="http://schemas.microsoft.com/office/drawing/2014/main" id="{DAFFE178-D5C4-6E48-A992-CC364D3EB633}"/>
              </a:ext>
            </a:extLst>
          </p:cNvPr>
          <p:cNvSpPr txBox="1"/>
          <p:nvPr/>
        </p:nvSpPr>
        <p:spPr>
          <a:xfrm>
            <a:off x="1352550" y="531962"/>
            <a:ext cx="6134100" cy="276999"/>
          </a:xfrm>
          <a:prstGeom prst="rect">
            <a:avLst/>
          </a:prstGeom>
          <a:noFill/>
        </p:spPr>
        <p:txBody>
          <a:bodyPr wrap="square" rtlCol="0">
            <a:spAutoFit/>
          </a:bodyPr>
          <a:lstStyle/>
          <a:p>
            <a:r>
              <a:rPr lang="en-GB" sz="1200" dirty="0"/>
              <a:t>Gene Ontology of differentially expressed genes (DEGs) in line response under freezing (LRF).</a:t>
            </a:r>
          </a:p>
        </p:txBody>
      </p:sp>
    </p:spTree>
    <p:extLst>
      <p:ext uri="{BB962C8B-B14F-4D97-AF65-F5344CB8AC3E}">
        <p14:creationId xmlns:p14="http://schemas.microsoft.com/office/powerpoint/2010/main" val="3837173028"/>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495800"/>
            <a:ext cx="381000" cy="381000"/>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4038600" y="4495800"/>
            <a:ext cx="381000" cy="381000"/>
          </a:xfrm>
          <a:prstGeom prst="rect">
            <a:avLst/>
          </a:prstGeom>
          <a:solidFill>
            <a:schemeClr val="bg1"/>
          </a:solidFill>
        </p:spPr>
        <p:txBody>
          <a:bodyPr wrap="square" rtlCol="0">
            <a:spAutoFit/>
          </a:bodyPr>
          <a:lstStyle/>
          <a:p>
            <a:endParaRPr lang="en-US" dirty="0"/>
          </a:p>
        </p:txBody>
      </p:sp>
      <p:sp>
        <p:nvSpPr>
          <p:cNvPr id="13" name="Title 1"/>
          <p:cNvSpPr>
            <a:spLocks noGrp="1"/>
          </p:cNvSpPr>
          <p:nvPr>
            <p:ph type="title"/>
          </p:nvPr>
        </p:nvSpPr>
        <p:spPr>
          <a:xfrm>
            <a:off x="769422" y="211454"/>
            <a:ext cx="5478978" cy="660400"/>
          </a:xfrm>
        </p:spPr>
        <p:txBody>
          <a:bodyPr/>
          <a:lstStyle/>
          <a:p>
            <a:r>
              <a:rPr lang="en-US" sz="1800" dirty="0"/>
              <a:t>Chromatin changes in response to cold stresses in plants</a:t>
            </a:r>
            <a:br>
              <a:rPr lang="en-US" sz="1800" dirty="0"/>
            </a:br>
            <a:endParaRPr lang="en-US" sz="1800" dirty="0"/>
          </a:p>
        </p:txBody>
      </p:sp>
      <p:pic>
        <p:nvPicPr>
          <p:cNvPr id="1026" name="Picture 2">
            <a:extLst>
              <a:ext uri="{FF2B5EF4-FFF2-40B4-BE49-F238E27FC236}">
                <a16:creationId xmlns:a16="http://schemas.microsoft.com/office/drawing/2014/main" id="{0D3A2714-82CC-FF4C-9BE8-3612B4DE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95" y="1282054"/>
            <a:ext cx="3753805" cy="359474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0184D4BC-1C5D-C048-BA3B-F499516390B2}"/>
              </a:ext>
            </a:extLst>
          </p:cNvPr>
          <p:cNvSpPr/>
          <p:nvPr/>
        </p:nvSpPr>
        <p:spPr>
          <a:xfrm>
            <a:off x="744682" y="5473056"/>
            <a:ext cx="7197436" cy="830997"/>
          </a:xfrm>
          <a:prstGeom prst="rect">
            <a:avLst/>
          </a:prstGeom>
        </p:spPr>
        <p:txBody>
          <a:bodyPr wrap="square">
            <a:spAutoFit/>
          </a:bodyPr>
          <a:lstStyle/>
          <a:p>
            <a:r>
              <a:rPr lang="pt-PT" sz="1200" b="1" dirty="0">
                <a:solidFill>
                  <a:srgbClr val="3E3D40"/>
                </a:solidFill>
                <a:latin typeface="Georgia" panose="02040502050405020303" pitchFamily="18" charset="0"/>
              </a:rPr>
              <a:t>Figure 4. </a:t>
            </a:r>
            <a:r>
              <a:rPr lang="pt-PT" sz="1200" b="1" dirty="0" err="1">
                <a:solidFill>
                  <a:srgbClr val="3E3D40"/>
                </a:solidFill>
                <a:latin typeface="Georgia" panose="02040502050405020303" pitchFamily="18" charset="0"/>
              </a:rPr>
              <a:t>Epigenetic</a:t>
            </a:r>
            <a:r>
              <a:rPr lang="pt-PT" sz="1200" b="1" dirty="0">
                <a:solidFill>
                  <a:srgbClr val="3E3D40"/>
                </a:solidFill>
                <a:latin typeface="Georgia" panose="02040502050405020303" pitchFamily="18" charset="0"/>
              </a:rPr>
              <a:t> </a:t>
            </a:r>
            <a:r>
              <a:rPr lang="pt-PT" sz="1200" b="1" dirty="0" err="1">
                <a:solidFill>
                  <a:srgbClr val="3E3D40"/>
                </a:solidFill>
                <a:latin typeface="Georgia" panose="02040502050405020303" pitchFamily="18" charset="0"/>
              </a:rPr>
              <a:t>regulation</a:t>
            </a:r>
            <a:r>
              <a:rPr lang="pt-PT" sz="1200" b="1" dirty="0">
                <a:solidFill>
                  <a:srgbClr val="3E3D40"/>
                </a:solidFill>
                <a:latin typeface="Georgia" panose="02040502050405020303" pitchFamily="18" charset="0"/>
              </a:rPr>
              <a:t> in </a:t>
            </a:r>
            <a:r>
              <a:rPr lang="pt-PT" sz="1200" b="1" dirty="0" err="1">
                <a:solidFill>
                  <a:srgbClr val="3E3D40"/>
                </a:solidFill>
                <a:latin typeface="Georgia" panose="02040502050405020303" pitchFamily="18" charset="0"/>
              </a:rPr>
              <a:t>the</a:t>
            </a:r>
            <a:r>
              <a:rPr lang="pt-PT" sz="1200" b="1" dirty="0">
                <a:solidFill>
                  <a:srgbClr val="3E3D40"/>
                </a:solidFill>
                <a:latin typeface="Georgia" panose="02040502050405020303" pitchFamily="18" charset="0"/>
              </a:rPr>
              <a:t> </a:t>
            </a:r>
            <a:r>
              <a:rPr lang="pt-PT" sz="1200" b="1" dirty="0" err="1">
                <a:solidFill>
                  <a:srgbClr val="3E3D40"/>
                </a:solidFill>
                <a:latin typeface="Georgia" panose="02040502050405020303" pitchFamily="18" charset="0"/>
              </a:rPr>
              <a:t>cold</a:t>
            </a:r>
            <a:r>
              <a:rPr lang="pt-PT" sz="1200" b="1" dirty="0">
                <a:solidFill>
                  <a:srgbClr val="3E3D40"/>
                </a:solidFill>
                <a:latin typeface="Georgia" panose="02040502050405020303" pitchFamily="18" charset="0"/>
              </a:rPr>
              <a:t> stress response.</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Expression</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of</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the</a:t>
            </a:r>
            <a:r>
              <a:rPr lang="pt-PT" sz="1200" dirty="0">
                <a:solidFill>
                  <a:srgbClr val="3E3D40"/>
                </a:solidFill>
                <a:latin typeface="Georgia" panose="02040502050405020303" pitchFamily="18" charset="0"/>
              </a:rPr>
              <a:t> </a:t>
            </a:r>
            <a:r>
              <a:rPr lang="pt-PT" sz="1200" i="1" dirty="0">
                <a:solidFill>
                  <a:srgbClr val="3E3D40"/>
                </a:solidFill>
                <a:latin typeface="Georgia" panose="02040502050405020303" pitchFamily="18" charset="0"/>
              </a:rPr>
              <a:t>HDA6</a:t>
            </a:r>
            <a:r>
              <a:rPr lang="pt-PT" sz="1200" dirty="0">
                <a:solidFill>
                  <a:srgbClr val="3E3D40"/>
                </a:solidFill>
                <a:latin typeface="Georgia" panose="02040502050405020303" pitchFamily="18" charset="0"/>
              </a:rPr>
              <a:t> gene </a:t>
            </a:r>
            <a:r>
              <a:rPr lang="pt-PT" sz="1200" dirty="0" err="1">
                <a:solidFill>
                  <a:srgbClr val="3E3D40"/>
                </a:solidFill>
                <a:latin typeface="Georgia" panose="02040502050405020303" pitchFamily="18" charset="0"/>
              </a:rPr>
              <a:t>is</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induced</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by</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long-term</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cold</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treatment</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Under</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cold</a:t>
            </a:r>
            <a:r>
              <a:rPr lang="pt-PT" sz="1200" dirty="0">
                <a:solidFill>
                  <a:srgbClr val="3E3D40"/>
                </a:solidFill>
                <a:latin typeface="Georgia" panose="02040502050405020303" pitchFamily="18" charset="0"/>
              </a:rPr>
              <a:t> stress, </a:t>
            </a:r>
            <a:r>
              <a:rPr lang="pt-PT" sz="1200" dirty="0" err="1">
                <a:solidFill>
                  <a:srgbClr val="3E3D40"/>
                </a:solidFill>
                <a:latin typeface="Georgia" panose="02040502050405020303" pitchFamily="18" charset="0"/>
              </a:rPr>
              <a:t>the</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histone</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acetylation</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level</a:t>
            </a:r>
            <a:r>
              <a:rPr lang="pt-PT" sz="1200" dirty="0">
                <a:solidFill>
                  <a:srgbClr val="3E3D40"/>
                </a:solidFill>
                <a:latin typeface="Georgia" panose="02040502050405020303" pitchFamily="18" charset="0"/>
              </a:rPr>
              <a:t> in </a:t>
            </a:r>
            <a:r>
              <a:rPr lang="pt-PT" sz="1200" dirty="0" err="1">
                <a:solidFill>
                  <a:srgbClr val="3E3D40"/>
                </a:solidFill>
                <a:latin typeface="Georgia" panose="02040502050405020303" pitchFamily="18" charset="0"/>
              </a:rPr>
              <a:t>cold-responsive</a:t>
            </a:r>
            <a:r>
              <a:rPr lang="pt-PT" sz="1200" dirty="0">
                <a:solidFill>
                  <a:srgbClr val="3E3D40"/>
                </a:solidFill>
                <a:latin typeface="Georgia" panose="02040502050405020303" pitchFamily="18" charset="0"/>
              </a:rPr>
              <a:t> genes (e.g., </a:t>
            </a:r>
            <a:r>
              <a:rPr lang="pt-PT" sz="1200" i="1" dirty="0">
                <a:solidFill>
                  <a:srgbClr val="3E3D40"/>
                </a:solidFill>
                <a:latin typeface="Georgia" panose="02040502050405020303" pitchFamily="18" charset="0"/>
              </a:rPr>
              <a:t>COR15A</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and</a:t>
            </a:r>
            <a:r>
              <a:rPr lang="pt-PT" sz="1200" dirty="0">
                <a:solidFill>
                  <a:srgbClr val="3E3D40"/>
                </a:solidFill>
                <a:latin typeface="Georgia" panose="02040502050405020303" pitchFamily="18" charset="0"/>
              </a:rPr>
              <a:t> </a:t>
            </a:r>
            <a:r>
              <a:rPr lang="pt-PT" sz="1200" i="1" dirty="0">
                <a:solidFill>
                  <a:srgbClr val="3E3D40"/>
                </a:solidFill>
                <a:latin typeface="Georgia" panose="02040502050405020303" pitchFamily="18" charset="0"/>
              </a:rPr>
              <a:t>AtGolS3</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is</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increased</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by</a:t>
            </a:r>
            <a:r>
              <a:rPr lang="pt-PT" sz="1200" dirty="0">
                <a:solidFill>
                  <a:srgbClr val="3E3D40"/>
                </a:solidFill>
                <a:latin typeface="Georgia" panose="02040502050405020303" pitchFamily="18" charset="0"/>
              </a:rPr>
              <a:t> Ada2b </a:t>
            </a:r>
            <a:r>
              <a:rPr lang="pt-PT" sz="1200" dirty="0" err="1">
                <a:solidFill>
                  <a:srgbClr val="3E3D40"/>
                </a:solidFill>
                <a:latin typeface="Georgia" panose="02040502050405020303" pitchFamily="18" charset="0"/>
              </a:rPr>
              <a:t>and</a:t>
            </a:r>
            <a:r>
              <a:rPr lang="pt-PT" sz="1200" dirty="0">
                <a:solidFill>
                  <a:srgbClr val="3E3D40"/>
                </a:solidFill>
                <a:latin typeface="Georgia" panose="02040502050405020303" pitchFamily="18" charset="0"/>
              </a:rPr>
              <a:t> GCN5. In </a:t>
            </a:r>
            <a:r>
              <a:rPr lang="pt-PT" sz="1200" dirty="0" err="1">
                <a:solidFill>
                  <a:srgbClr val="3E3D40"/>
                </a:solidFill>
                <a:latin typeface="Georgia" panose="02040502050405020303" pitchFamily="18" charset="0"/>
              </a:rPr>
              <a:t>heterochromatic</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regions</a:t>
            </a:r>
            <a:r>
              <a:rPr lang="pt-PT" sz="1200" dirty="0">
                <a:solidFill>
                  <a:srgbClr val="3E3D40"/>
                </a:solidFill>
                <a:latin typeface="Georgia" panose="02040502050405020303" pitchFamily="18" charset="0"/>
              </a:rPr>
              <a:t>, H3K9me2 </a:t>
            </a:r>
            <a:r>
              <a:rPr lang="pt-PT" sz="1200" dirty="0" err="1">
                <a:solidFill>
                  <a:srgbClr val="3E3D40"/>
                </a:solidFill>
                <a:latin typeface="Georgia" panose="02040502050405020303" pitchFamily="18" charset="0"/>
              </a:rPr>
              <a:t>is</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removed</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and</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converted</a:t>
            </a:r>
            <a:r>
              <a:rPr lang="pt-PT" sz="1200" dirty="0">
                <a:solidFill>
                  <a:srgbClr val="3E3D40"/>
                </a:solidFill>
                <a:latin typeface="Georgia" panose="02040502050405020303" pitchFamily="18" charset="0"/>
              </a:rPr>
              <a:t> to </a:t>
            </a:r>
            <a:r>
              <a:rPr lang="pt-PT" sz="1200" dirty="0" err="1">
                <a:solidFill>
                  <a:srgbClr val="3E3D40"/>
                </a:solidFill>
                <a:latin typeface="Georgia" panose="02040502050405020303" pitchFamily="18" charset="0"/>
              </a:rPr>
              <a:t>acetylation</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mark</a:t>
            </a:r>
            <a:r>
              <a:rPr lang="pt-PT" sz="1200" dirty="0">
                <a:solidFill>
                  <a:srgbClr val="3E3D40"/>
                </a:solidFill>
                <a:latin typeface="Georgia" panose="02040502050405020303" pitchFamily="18" charset="0"/>
              </a:rPr>
              <a:t>. DNA </a:t>
            </a:r>
            <a:r>
              <a:rPr lang="pt-PT" sz="1200" dirty="0" err="1">
                <a:solidFill>
                  <a:srgbClr val="3E3D40"/>
                </a:solidFill>
                <a:latin typeface="Georgia" panose="02040502050405020303" pitchFamily="18" charset="0"/>
              </a:rPr>
              <a:t>methylation</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also</a:t>
            </a:r>
            <a:r>
              <a:rPr lang="pt-PT" sz="1200" dirty="0">
                <a:solidFill>
                  <a:srgbClr val="3E3D40"/>
                </a:solidFill>
                <a:latin typeface="Georgia" panose="02040502050405020303" pitchFamily="18" charset="0"/>
              </a:rPr>
              <a:t> </a:t>
            </a:r>
            <a:r>
              <a:rPr lang="pt-PT" sz="1200" dirty="0" err="1">
                <a:solidFill>
                  <a:srgbClr val="3E3D40"/>
                </a:solidFill>
                <a:latin typeface="Georgia" panose="02040502050405020303" pitchFamily="18" charset="0"/>
              </a:rPr>
              <a:t>decreased</a:t>
            </a:r>
            <a:r>
              <a:rPr lang="pt-PT" sz="1200" dirty="0">
                <a:solidFill>
                  <a:srgbClr val="3E3D40"/>
                </a:solidFill>
                <a:latin typeface="Georgia" panose="02040502050405020303" pitchFamily="18" charset="0"/>
              </a:rPr>
              <a:t>.</a:t>
            </a:r>
            <a:endParaRPr lang="pt-PT" sz="1200" dirty="0"/>
          </a:p>
        </p:txBody>
      </p:sp>
      <p:pic>
        <p:nvPicPr>
          <p:cNvPr id="11" name="Imagem 10">
            <a:extLst>
              <a:ext uri="{FF2B5EF4-FFF2-40B4-BE49-F238E27FC236}">
                <a16:creationId xmlns:a16="http://schemas.microsoft.com/office/drawing/2014/main" id="{3C9FF262-EDBA-9645-AEE5-41D5708D065A}"/>
              </a:ext>
            </a:extLst>
          </p:cNvPr>
          <p:cNvPicPr>
            <a:picLocks noChangeAspect="1"/>
          </p:cNvPicPr>
          <p:nvPr/>
        </p:nvPicPr>
        <p:blipFill>
          <a:blip r:embed="rId4"/>
          <a:stretch>
            <a:fillRect/>
          </a:stretch>
        </p:blipFill>
        <p:spPr>
          <a:xfrm>
            <a:off x="4983894" y="3267034"/>
            <a:ext cx="3238500" cy="1193800"/>
          </a:xfrm>
          <a:prstGeom prst="rect">
            <a:avLst/>
          </a:prstGeom>
        </p:spPr>
      </p:pic>
    </p:spTree>
    <p:extLst>
      <p:ext uri="{BB962C8B-B14F-4D97-AF65-F5344CB8AC3E}">
        <p14:creationId xmlns:p14="http://schemas.microsoft.com/office/powerpoint/2010/main" val="605791352"/>
      </p:ext>
    </p:extLst>
  </p:cSld>
  <p:clrMapOvr>
    <a:masterClrMapping/>
  </p:clrMapOvr>
  <mc:AlternateContent xmlns:mc="http://schemas.openxmlformats.org/markup-compatibility/2006">
    <mc:Choice xmlns:p14="http://schemas.microsoft.com/office/powerpoint/2010/main" Requires="p14">
      <p:transition spd="slow" p14:dur="1300" advTm="65000">
        <p14:pan dir="u"/>
      </p:transition>
    </mc:Choice>
    <mc:Fallback>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9859" y="903600"/>
            <a:ext cx="5867400" cy="1816533"/>
          </a:xfrm>
          <a:prstGeom prst="rect">
            <a:avLst/>
          </a:prstGeom>
        </p:spPr>
      </p:pic>
      <p:pic>
        <p:nvPicPr>
          <p:cNvPr id="2" name="Picture 1"/>
          <p:cNvPicPr>
            <a:picLocks noChangeAspect="1"/>
          </p:cNvPicPr>
          <p:nvPr/>
        </p:nvPicPr>
        <p:blipFill>
          <a:blip r:embed="rId4"/>
          <a:stretch>
            <a:fillRect/>
          </a:stretch>
        </p:blipFill>
        <p:spPr>
          <a:xfrm>
            <a:off x="2362200" y="3733800"/>
            <a:ext cx="5387805" cy="2997038"/>
          </a:xfrm>
          <a:prstGeom prst="rect">
            <a:avLst/>
          </a:prstGeom>
        </p:spPr>
      </p:pic>
      <p:pic>
        <p:nvPicPr>
          <p:cNvPr id="5" name="Picture 4"/>
          <p:cNvPicPr>
            <a:picLocks noChangeAspect="1"/>
          </p:cNvPicPr>
          <p:nvPr/>
        </p:nvPicPr>
        <p:blipFill>
          <a:blip r:embed="rId5"/>
          <a:stretch>
            <a:fillRect/>
          </a:stretch>
        </p:blipFill>
        <p:spPr>
          <a:xfrm>
            <a:off x="3938502" y="2720133"/>
            <a:ext cx="1803400" cy="211667"/>
          </a:xfrm>
          <a:prstGeom prst="rect">
            <a:avLst/>
          </a:prstGeom>
        </p:spPr>
      </p:pic>
    </p:spTree>
    <p:extLst>
      <p:ext uri="{BB962C8B-B14F-4D97-AF65-F5344CB8AC3E}">
        <p14:creationId xmlns:p14="http://schemas.microsoft.com/office/powerpoint/2010/main" val="1787161281"/>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D27F6F86-3535-5842-ABF5-641439D75711}"/>
              </a:ext>
            </a:extLst>
          </p:cNvPr>
          <p:cNvSpPr txBox="1"/>
          <p:nvPr/>
        </p:nvSpPr>
        <p:spPr>
          <a:xfrm>
            <a:off x="800100" y="228600"/>
            <a:ext cx="3962400" cy="584776"/>
          </a:xfrm>
          <a:prstGeom prst="rect">
            <a:avLst/>
          </a:prstGeom>
          <a:noFill/>
        </p:spPr>
        <p:txBody>
          <a:bodyPr wrap="square" rtlCol="0">
            <a:spAutoFit/>
          </a:bodyPr>
          <a:lstStyle/>
          <a:p>
            <a:r>
              <a:rPr lang="en-GB" sz="1600" b="1" dirty="0">
                <a:solidFill>
                  <a:srgbClr val="A89D7F"/>
                </a:solidFill>
              </a:rPr>
              <a:t>Suggestions :</a:t>
            </a:r>
          </a:p>
          <a:p>
            <a:endParaRPr lang="en-GB" sz="1600" b="1" dirty="0">
              <a:solidFill>
                <a:srgbClr val="A89D7F"/>
              </a:solidFill>
            </a:endParaRPr>
          </a:p>
        </p:txBody>
      </p:sp>
      <p:pic>
        <p:nvPicPr>
          <p:cNvPr id="5" name="Imagem 4">
            <a:extLst>
              <a:ext uri="{FF2B5EF4-FFF2-40B4-BE49-F238E27FC236}">
                <a16:creationId xmlns:a16="http://schemas.microsoft.com/office/drawing/2014/main" id="{40B43A88-C198-2F4B-AC86-C9DA743D965C}"/>
              </a:ext>
            </a:extLst>
          </p:cNvPr>
          <p:cNvPicPr>
            <a:picLocks noChangeAspect="1"/>
          </p:cNvPicPr>
          <p:nvPr/>
        </p:nvPicPr>
        <p:blipFill>
          <a:blip r:embed="rId3"/>
          <a:stretch>
            <a:fillRect/>
          </a:stretch>
        </p:blipFill>
        <p:spPr>
          <a:xfrm>
            <a:off x="1138134" y="4046679"/>
            <a:ext cx="5765800" cy="2462950"/>
          </a:xfrm>
          <a:prstGeom prst="rect">
            <a:avLst/>
          </a:prstGeom>
        </p:spPr>
      </p:pic>
      <p:pic>
        <p:nvPicPr>
          <p:cNvPr id="7" name="Picture 3">
            <a:extLst>
              <a:ext uri="{FF2B5EF4-FFF2-40B4-BE49-F238E27FC236}">
                <a16:creationId xmlns:a16="http://schemas.microsoft.com/office/drawing/2014/main" id="{C18710E6-F140-BB4F-BB58-3997F32290AE}"/>
              </a:ext>
            </a:extLst>
          </p:cNvPr>
          <p:cNvPicPr>
            <a:picLocks noChangeAspect="1"/>
          </p:cNvPicPr>
          <p:nvPr/>
        </p:nvPicPr>
        <p:blipFill>
          <a:blip r:embed="rId4"/>
          <a:stretch>
            <a:fillRect/>
          </a:stretch>
        </p:blipFill>
        <p:spPr>
          <a:xfrm>
            <a:off x="2328810" y="221867"/>
            <a:ext cx="4611740" cy="2123588"/>
          </a:xfrm>
          <a:prstGeom prst="rect">
            <a:avLst/>
          </a:prstGeom>
        </p:spPr>
      </p:pic>
      <p:pic>
        <p:nvPicPr>
          <p:cNvPr id="3" name="Imagem 2">
            <a:extLst>
              <a:ext uri="{FF2B5EF4-FFF2-40B4-BE49-F238E27FC236}">
                <a16:creationId xmlns:a16="http://schemas.microsoft.com/office/drawing/2014/main" id="{62CE686B-1669-4741-A3E5-4D79F235FDE4}"/>
              </a:ext>
            </a:extLst>
          </p:cNvPr>
          <p:cNvPicPr>
            <a:picLocks noChangeAspect="1"/>
          </p:cNvPicPr>
          <p:nvPr/>
        </p:nvPicPr>
        <p:blipFill>
          <a:blip r:embed="rId5"/>
          <a:stretch>
            <a:fillRect/>
          </a:stretch>
        </p:blipFill>
        <p:spPr>
          <a:xfrm>
            <a:off x="152400" y="2514600"/>
            <a:ext cx="5562600" cy="1219493"/>
          </a:xfrm>
          <a:prstGeom prst="rect">
            <a:avLst/>
          </a:prstGeom>
        </p:spPr>
      </p:pic>
    </p:spTree>
    <p:extLst>
      <p:ext uri="{BB962C8B-B14F-4D97-AF65-F5344CB8AC3E}">
        <p14:creationId xmlns:p14="http://schemas.microsoft.com/office/powerpoint/2010/main" val="1459667875"/>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29000" y="228600"/>
            <a:ext cx="4752160" cy="5469467"/>
          </a:xfrm>
          <a:prstGeom prst="rect">
            <a:avLst/>
          </a:prstGeom>
        </p:spPr>
      </p:pic>
      <p:sp>
        <p:nvSpPr>
          <p:cNvPr id="8" name="Title 1"/>
          <p:cNvSpPr>
            <a:spLocks noGrp="1"/>
          </p:cNvSpPr>
          <p:nvPr>
            <p:ph type="title"/>
          </p:nvPr>
        </p:nvSpPr>
        <p:spPr>
          <a:xfrm>
            <a:off x="152400" y="25400"/>
            <a:ext cx="6248400" cy="602713"/>
          </a:xfrm>
        </p:spPr>
        <p:txBody>
          <a:bodyPr/>
          <a:lstStyle/>
          <a:p>
            <a:r>
              <a:rPr lang="en-US" sz="2000" dirty="0"/>
              <a:t>Acclimation to long-term chilling in C4 plants</a:t>
            </a:r>
            <a:br>
              <a:rPr lang="en-US" sz="2000" dirty="0"/>
            </a:br>
            <a:r>
              <a:rPr lang="en-US" sz="1600" dirty="0"/>
              <a:t>Effect on photosynthesis</a:t>
            </a:r>
          </a:p>
        </p:txBody>
      </p:sp>
      <p:sp>
        <p:nvSpPr>
          <p:cNvPr id="9" name="Rounded Rectangle 8"/>
          <p:cNvSpPr/>
          <p:nvPr/>
        </p:nvSpPr>
        <p:spPr>
          <a:xfrm>
            <a:off x="7086600" y="5029200"/>
            <a:ext cx="762000" cy="1524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429000" y="5181600"/>
            <a:ext cx="762000" cy="1524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01600" y="4419600"/>
            <a:ext cx="2946400" cy="2209800"/>
          </a:xfrm>
          <a:prstGeom prst="rect">
            <a:avLst/>
          </a:prstGeom>
        </p:spPr>
      </p:pic>
      <p:pic>
        <p:nvPicPr>
          <p:cNvPr id="4" name="Picture 3"/>
          <p:cNvPicPr>
            <a:picLocks noChangeAspect="1"/>
          </p:cNvPicPr>
          <p:nvPr/>
        </p:nvPicPr>
        <p:blipFill>
          <a:blip r:embed="rId5"/>
          <a:stretch>
            <a:fillRect/>
          </a:stretch>
        </p:blipFill>
        <p:spPr>
          <a:xfrm>
            <a:off x="152400" y="990600"/>
            <a:ext cx="2895600" cy="2184400"/>
          </a:xfrm>
          <a:prstGeom prst="rect">
            <a:avLst/>
          </a:prstGeom>
        </p:spPr>
      </p:pic>
      <p:sp>
        <p:nvSpPr>
          <p:cNvPr id="6" name="TextBox 5"/>
          <p:cNvSpPr txBox="1"/>
          <p:nvPr/>
        </p:nvSpPr>
        <p:spPr>
          <a:xfrm>
            <a:off x="152400" y="3276601"/>
            <a:ext cx="3276600" cy="830997"/>
          </a:xfrm>
          <a:prstGeom prst="rect">
            <a:avLst/>
          </a:prstGeom>
          <a:noFill/>
        </p:spPr>
        <p:txBody>
          <a:bodyPr wrap="square" rtlCol="0">
            <a:spAutoFit/>
          </a:bodyPr>
          <a:lstStyle/>
          <a:p>
            <a:r>
              <a:rPr lang="en-US" sz="1200" dirty="0"/>
              <a:t>Figure 1. Emily Heaton next to a stand of giant miscanthus on </a:t>
            </a:r>
            <a:r>
              <a:rPr lang="en-US" sz="1200" dirty="0" err="1"/>
              <a:t>Caveny</a:t>
            </a:r>
            <a:r>
              <a:rPr lang="en-US" sz="1200" dirty="0"/>
              <a:t> Farm, Monticello, Illinois. </a:t>
            </a:r>
          </a:p>
          <a:p>
            <a:r>
              <a:rPr lang="en-US" sz="1200" dirty="0"/>
              <a:t>Each mark on the post equals 1 foot. </a:t>
            </a:r>
          </a:p>
          <a:p>
            <a:r>
              <a:rPr lang="en-US" sz="1200" dirty="0"/>
              <a:t>Photo: John </a:t>
            </a:r>
            <a:r>
              <a:rPr lang="en-US" sz="1200" dirty="0" err="1"/>
              <a:t>Caveny</a:t>
            </a:r>
            <a:r>
              <a:rPr lang="en-US" sz="1200" dirty="0"/>
              <a:t>.</a:t>
            </a:r>
          </a:p>
        </p:txBody>
      </p:sp>
      <p:sp>
        <p:nvSpPr>
          <p:cNvPr id="7" name="TextBox 6"/>
          <p:cNvSpPr txBox="1"/>
          <p:nvPr/>
        </p:nvSpPr>
        <p:spPr>
          <a:xfrm>
            <a:off x="4191000" y="5791200"/>
            <a:ext cx="3200400" cy="276999"/>
          </a:xfrm>
          <a:prstGeom prst="rect">
            <a:avLst/>
          </a:prstGeom>
          <a:noFill/>
        </p:spPr>
        <p:txBody>
          <a:bodyPr wrap="square" rtlCol="0">
            <a:spAutoFit/>
          </a:bodyPr>
          <a:lstStyle/>
          <a:p>
            <a:r>
              <a:rPr lang="en-US" sz="1200" dirty="0"/>
              <a:t>Naidu </a:t>
            </a:r>
            <a:r>
              <a:rPr lang="en-US" sz="1200" i="1" dirty="0"/>
              <a:t>et al</a:t>
            </a:r>
            <a:r>
              <a:rPr lang="en-US" sz="1200" dirty="0"/>
              <a:t>., Plant Physiol. 132: 1688-1697</a:t>
            </a:r>
          </a:p>
        </p:txBody>
      </p:sp>
    </p:spTree>
    <p:extLst>
      <p:ext uri="{BB962C8B-B14F-4D97-AF65-F5344CB8AC3E}">
        <p14:creationId xmlns:p14="http://schemas.microsoft.com/office/powerpoint/2010/main" val="1650498829"/>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29200" y="381000"/>
            <a:ext cx="3225700" cy="3429000"/>
          </a:xfrm>
          <a:prstGeom prst="rect">
            <a:avLst/>
          </a:prstGeom>
        </p:spPr>
      </p:pic>
      <p:sp>
        <p:nvSpPr>
          <p:cNvPr id="8" name="Title 1"/>
          <p:cNvSpPr>
            <a:spLocks noGrp="1"/>
          </p:cNvSpPr>
          <p:nvPr>
            <p:ph type="title"/>
          </p:nvPr>
        </p:nvSpPr>
        <p:spPr>
          <a:xfrm>
            <a:off x="152400" y="228600"/>
            <a:ext cx="6248400" cy="602713"/>
          </a:xfrm>
        </p:spPr>
        <p:txBody>
          <a:bodyPr/>
          <a:lstStyle/>
          <a:p>
            <a:r>
              <a:rPr lang="en-US" sz="2000" dirty="0"/>
              <a:t>Acclimation to long-term chilling in C4 plants</a:t>
            </a:r>
            <a:br>
              <a:rPr lang="en-US" sz="2000" dirty="0"/>
            </a:br>
            <a:r>
              <a:rPr lang="en-US" sz="1600" dirty="0"/>
              <a:t>Effect on photosynthesis</a:t>
            </a:r>
          </a:p>
        </p:txBody>
      </p:sp>
      <p:pic>
        <p:nvPicPr>
          <p:cNvPr id="12" name="Picture 11"/>
          <p:cNvPicPr>
            <a:picLocks noChangeAspect="1"/>
          </p:cNvPicPr>
          <p:nvPr/>
        </p:nvPicPr>
        <p:blipFill>
          <a:blip r:embed="rId4"/>
          <a:stretch>
            <a:fillRect/>
          </a:stretch>
        </p:blipFill>
        <p:spPr>
          <a:xfrm>
            <a:off x="4546600" y="3416300"/>
            <a:ext cx="50800" cy="25400"/>
          </a:xfrm>
          <a:prstGeom prst="rect">
            <a:avLst/>
          </a:prstGeom>
        </p:spPr>
      </p:pic>
      <p:pic>
        <p:nvPicPr>
          <p:cNvPr id="13" name="Picture 12"/>
          <p:cNvPicPr>
            <a:picLocks noChangeAspect="1"/>
          </p:cNvPicPr>
          <p:nvPr/>
        </p:nvPicPr>
        <p:blipFill>
          <a:blip r:embed="rId4"/>
          <a:stretch>
            <a:fillRect/>
          </a:stretch>
        </p:blipFill>
        <p:spPr>
          <a:xfrm>
            <a:off x="4546600" y="3416300"/>
            <a:ext cx="50800" cy="25400"/>
          </a:xfrm>
          <a:prstGeom prst="rect">
            <a:avLst/>
          </a:prstGeom>
        </p:spPr>
      </p:pic>
      <p:pic>
        <p:nvPicPr>
          <p:cNvPr id="14" name="Picture 13"/>
          <p:cNvPicPr>
            <a:picLocks noChangeAspect="1"/>
          </p:cNvPicPr>
          <p:nvPr/>
        </p:nvPicPr>
        <p:blipFill>
          <a:blip r:embed="rId5"/>
          <a:stretch>
            <a:fillRect/>
          </a:stretch>
        </p:blipFill>
        <p:spPr>
          <a:xfrm>
            <a:off x="228600" y="4038600"/>
            <a:ext cx="8252854" cy="2247900"/>
          </a:xfrm>
          <a:prstGeom prst="rect">
            <a:avLst/>
          </a:prstGeom>
        </p:spPr>
      </p:pic>
      <p:sp>
        <p:nvSpPr>
          <p:cNvPr id="10" name="Rounded Rectangle 9"/>
          <p:cNvSpPr/>
          <p:nvPr/>
        </p:nvSpPr>
        <p:spPr>
          <a:xfrm>
            <a:off x="2895600" y="5181600"/>
            <a:ext cx="990600" cy="1066800"/>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705600" y="5181600"/>
            <a:ext cx="990600" cy="10668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934200" y="2667000"/>
            <a:ext cx="1371600" cy="4572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stretch>
            <a:fillRect/>
          </a:stretch>
        </p:blipFill>
        <p:spPr>
          <a:xfrm>
            <a:off x="7924800" y="2743200"/>
            <a:ext cx="374074" cy="228600"/>
          </a:xfrm>
          <a:prstGeom prst="rect">
            <a:avLst/>
          </a:prstGeom>
        </p:spPr>
      </p:pic>
      <p:sp>
        <p:nvSpPr>
          <p:cNvPr id="18" name="Rounded Rectangle 17"/>
          <p:cNvSpPr/>
          <p:nvPr/>
        </p:nvSpPr>
        <p:spPr>
          <a:xfrm>
            <a:off x="6934200" y="1371600"/>
            <a:ext cx="1371600" cy="45720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7"/>
          <a:stretch>
            <a:fillRect/>
          </a:stretch>
        </p:blipFill>
        <p:spPr>
          <a:xfrm>
            <a:off x="7924801" y="1497226"/>
            <a:ext cx="304800" cy="197708"/>
          </a:xfrm>
          <a:prstGeom prst="rect">
            <a:avLst/>
          </a:prstGeom>
        </p:spPr>
      </p:pic>
      <p:sp>
        <p:nvSpPr>
          <p:cNvPr id="20" name="Rounded Rectangle 19"/>
          <p:cNvSpPr/>
          <p:nvPr/>
        </p:nvSpPr>
        <p:spPr>
          <a:xfrm>
            <a:off x="6019800" y="1371600"/>
            <a:ext cx="838200" cy="457200"/>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029200" y="6400800"/>
            <a:ext cx="3200400" cy="276999"/>
          </a:xfrm>
          <a:prstGeom prst="rect">
            <a:avLst/>
          </a:prstGeom>
          <a:noFill/>
        </p:spPr>
        <p:txBody>
          <a:bodyPr wrap="square" rtlCol="0">
            <a:spAutoFit/>
          </a:bodyPr>
          <a:lstStyle/>
          <a:p>
            <a:r>
              <a:rPr lang="en-US" sz="1200" dirty="0"/>
              <a:t>Naidu </a:t>
            </a:r>
            <a:r>
              <a:rPr lang="en-US" sz="1200" i="1" dirty="0"/>
              <a:t>et al</a:t>
            </a:r>
            <a:r>
              <a:rPr lang="en-US" sz="1200" dirty="0"/>
              <a:t>., Plant Physiol. 132: 1688-1697</a:t>
            </a:r>
          </a:p>
        </p:txBody>
      </p:sp>
      <p:pic>
        <p:nvPicPr>
          <p:cNvPr id="22" name="Picture 21"/>
          <p:cNvPicPr>
            <a:picLocks noChangeAspect="1"/>
          </p:cNvPicPr>
          <p:nvPr/>
        </p:nvPicPr>
        <p:blipFill>
          <a:blip r:embed="rId6"/>
          <a:stretch>
            <a:fillRect/>
          </a:stretch>
        </p:blipFill>
        <p:spPr>
          <a:xfrm>
            <a:off x="6248400" y="1676400"/>
            <a:ext cx="374074" cy="228600"/>
          </a:xfrm>
          <a:prstGeom prst="rect">
            <a:avLst/>
          </a:prstGeom>
        </p:spPr>
      </p:pic>
    </p:spTree>
    <p:extLst>
      <p:ext uri="{BB962C8B-B14F-4D97-AF65-F5344CB8AC3E}">
        <p14:creationId xmlns:p14="http://schemas.microsoft.com/office/powerpoint/2010/main" val="4263861431"/>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228600"/>
            <a:ext cx="6248400" cy="602713"/>
          </a:xfrm>
        </p:spPr>
        <p:txBody>
          <a:bodyPr/>
          <a:lstStyle/>
          <a:p>
            <a:r>
              <a:rPr lang="en-US" sz="2000" dirty="0"/>
              <a:t>Acclimation to long-term chilling in C4 plants</a:t>
            </a:r>
            <a:br>
              <a:rPr lang="en-US" sz="2000" dirty="0"/>
            </a:br>
            <a:r>
              <a:rPr lang="en-US" sz="1600" dirty="0"/>
              <a:t>Effect on photosynthesis</a:t>
            </a:r>
          </a:p>
        </p:txBody>
      </p:sp>
      <p:sp>
        <p:nvSpPr>
          <p:cNvPr id="6" name="TextBox 5"/>
          <p:cNvSpPr txBox="1"/>
          <p:nvPr/>
        </p:nvSpPr>
        <p:spPr>
          <a:xfrm>
            <a:off x="2667000" y="5715000"/>
            <a:ext cx="3200400" cy="276999"/>
          </a:xfrm>
          <a:prstGeom prst="rect">
            <a:avLst/>
          </a:prstGeom>
          <a:noFill/>
        </p:spPr>
        <p:txBody>
          <a:bodyPr wrap="square" rtlCol="0">
            <a:spAutoFit/>
          </a:bodyPr>
          <a:lstStyle/>
          <a:p>
            <a:r>
              <a:rPr lang="en-US" sz="1200" dirty="0"/>
              <a:t>Naidu </a:t>
            </a:r>
            <a:r>
              <a:rPr lang="en-US" sz="1200" i="1" dirty="0"/>
              <a:t>et al</a:t>
            </a:r>
            <a:r>
              <a:rPr lang="en-US" sz="1200" dirty="0"/>
              <a:t>., Plant Physiol. 132: 1688-1697</a:t>
            </a:r>
          </a:p>
        </p:txBody>
      </p:sp>
      <p:pic>
        <p:nvPicPr>
          <p:cNvPr id="2" name="Picture 1"/>
          <p:cNvPicPr>
            <a:picLocks noChangeAspect="1"/>
          </p:cNvPicPr>
          <p:nvPr/>
        </p:nvPicPr>
        <p:blipFill>
          <a:blip r:embed="rId3"/>
          <a:stretch>
            <a:fillRect/>
          </a:stretch>
        </p:blipFill>
        <p:spPr>
          <a:xfrm>
            <a:off x="2286000" y="1143000"/>
            <a:ext cx="4495800" cy="4364945"/>
          </a:xfrm>
          <a:prstGeom prst="rect">
            <a:avLst/>
          </a:prstGeom>
        </p:spPr>
      </p:pic>
    </p:spTree>
    <p:extLst>
      <p:ext uri="{BB962C8B-B14F-4D97-AF65-F5344CB8AC3E}">
        <p14:creationId xmlns:p14="http://schemas.microsoft.com/office/powerpoint/2010/main" val="2609400202"/>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81000" y="228600"/>
            <a:ext cx="7696200" cy="1828800"/>
          </a:xfrm>
        </p:spPr>
        <p:txBody>
          <a:bodyPr/>
          <a:lstStyle/>
          <a:p>
            <a:r>
              <a:rPr lang="en-US" sz="2400" dirty="0"/>
              <a:t>Cold or freezing stress in plants at molecular level:</a:t>
            </a:r>
          </a:p>
          <a:p>
            <a:pPr marL="342900" indent="-342900">
              <a:buFont typeface="Arial"/>
              <a:buChar char="•"/>
            </a:pPr>
            <a:r>
              <a:rPr lang="en-US" sz="2400" dirty="0"/>
              <a:t>Freezing in maize cultivars </a:t>
            </a:r>
          </a:p>
          <a:p>
            <a:pPr marL="342900" indent="-342900">
              <a:buFont typeface="Arial"/>
              <a:buChar char="•"/>
            </a:pPr>
            <a:endParaRPr lang="en-US" sz="2400" dirty="0"/>
          </a:p>
          <a:p>
            <a:pPr marL="342900" indent="-342900">
              <a:buFont typeface="Arial"/>
              <a:buChar char="•"/>
            </a:pPr>
            <a:endParaRPr lang="en-US" sz="2400" dirty="0"/>
          </a:p>
          <a:p>
            <a:pPr marL="342900" indent="-342900">
              <a:buFont typeface="Arial"/>
              <a:buChar char="•"/>
            </a:pPr>
            <a:endParaRPr lang="en-US" sz="2400" dirty="0"/>
          </a:p>
        </p:txBody>
      </p:sp>
      <p:sp>
        <p:nvSpPr>
          <p:cNvPr id="9" name="Text Placeholder 8"/>
          <p:cNvSpPr>
            <a:spLocks noGrp="1"/>
          </p:cNvSpPr>
          <p:nvPr>
            <p:ph type="body" sz="quarter" idx="14"/>
          </p:nvPr>
        </p:nvSpPr>
        <p:spPr>
          <a:xfrm>
            <a:off x="1295400" y="5943600"/>
            <a:ext cx="3200400" cy="685800"/>
          </a:xfrm>
        </p:spPr>
        <p:txBody>
          <a:bodyPr>
            <a:normAutofit/>
          </a:bodyPr>
          <a:lstStyle/>
          <a:p>
            <a:r>
              <a:rPr lang="en-US" sz="1600" dirty="0" err="1"/>
              <a:t>Anabela</a:t>
            </a:r>
            <a:r>
              <a:rPr lang="en-US" sz="1600" dirty="0"/>
              <a:t> </a:t>
            </a:r>
            <a:r>
              <a:rPr lang="en-US" sz="1600" dirty="0" err="1"/>
              <a:t>Bernardes</a:t>
            </a:r>
            <a:r>
              <a:rPr lang="en-US" sz="1600" dirty="0"/>
              <a:t> da Silva</a:t>
            </a:r>
          </a:p>
        </p:txBody>
      </p:sp>
    </p:spTree>
    <p:extLst>
      <p:ext uri="{BB962C8B-B14F-4D97-AF65-F5344CB8AC3E}">
        <p14:creationId xmlns:p14="http://schemas.microsoft.com/office/powerpoint/2010/main" val="2297127876"/>
      </p:ext>
    </p:extLst>
  </p:cSld>
  <p:clrMapOvr>
    <a:masterClrMapping/>
  </p:clrMapOvr>
  <mc:AlternateContent xmlns:mc="http://schemas.openxmlformats.org/markup-compatibility/2006" xmlns:p14="http://schemas.microsoft.com/office/powerpoint/2010/main">
    <mc:Choice Requires="p14">
      <p:transition p14:dur="0" advTm="86000"/>
    </mc:Choice>
    <mc:Fallback xmlns="">
      <p:transition xmlns:p14="http://schemas.microsoft.com/office/powerpoint/2010/main" advTm="8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25399"/>
            <a:ext cx="8153400" cy="1077827"/>
          </a:xfrm>
        </p:spPr>
        <p:txBody>
          <a:bodyPr/>
          <a:lstStyle/>
          <a:p>
            <a:r>
              <a:rPr lang="en-US" sz="2000" i="1" dirty="0"/>
              <a:t>Remember…</a:t>
            </a:r>
            <a:br>
              <a:rPr lang="en-US" sz="2000" dirty="0"/>
            </a:br>
            <a:r>
              <a:rPr lang="en-US" sz="2000" dirty="0"/>
              <a:t>Freezing stress in plants</a:t>
            </a:r>
            <a:br>
              <a:rPr lang="en-US" sz="2000" dirty="0"/>
            </a:br>
            <a:r>
              <a:rPr lang="en-US" sz="2000" dirty="0"/>
              <a:t> 3. Primary effects and secondary effects</a:t>
            </a:r>
          </a:p>
        </p:txBody>
      </p:sp>
      <p:sp>
        <p:nvSpPr>
          <p:cNvPr id="6" name="TextBox 5"/>
          <p:cNvSpPr txBox="1"/>
          <p:nvPr/>
        </p:nvSpPr>
        <p:spPr>
          <a:xfrm>
            <a:off x="76200" y="1981200"/>
            <a:ext cx="3505200" cy="2585323"/>
          </a:xfrm>
          <a:prstGeom prst="rect">
            <a:avLst/>
          </a:prstGeom>
          <a:noFill/>
        </p:spPr>
        <p:txBody>
          <a:bodyPr wrap="square" rtlCol="0">
            <a:spAutoFit/>
          </a:bodyPr>
          <a:lstStyle/>
          <a:p>
            <a:r>
              <a:rPr lang="en-US" dirty="0">
                <a:solidFill>
                  <a:srgbClr val="456867"/>
                </a:solidFill>
              </a:rPr>
              <a:t>Water potential reduction</a:t>
            </a:r>
          </a:p>
          <a:p>
            <a:endParaRPr lang="en-US" dirty="0">
              <a:solidFill>
                <a:srgbClr val="456867"/>
              </a:solidFill>
            </a:endParaRPr>
          </a:p>
          <a:p>
            <a:endParaRPr lang="en-US" dirty="0">
              <a:solidFill>
                <a:srgbClr val="456867"/>
              </a:solidFill>
            </a:endParaRPr>
          </a:p>
          <a:p>
            <a:endParaRPr lang="en-US" dirty="0">
              <a:solidFill>
                <a:srgbClr val="456867"/>
              </a:solidFill>
            </a:endParaRPr>
          </a:p>
          <a:p>
            <a:r>
              <a:rPr lang="en-US" dirty="0">
                <a:solidFill>
                  <a:srgbClr val="456867"/>
                </a:solidFill>
              </a:rPr>
              <a:t>Cell dehydration</a:t>
            </a:r>
          </a:p>
          <a:p>
            <a:endParaRPr lang="en-US" dirty="0">
              <a:solidFill>
                <a:srgbClr val="456867"/>
              </a:solidFill>
            </a:endParaRPr>
          </a:p>
          <a:p>
            <a:endParaRPr lang="en-US" dirty="0">
              <a:solidFill>
                <a:srgbClr val="456867"/>
              </a:solidFill>
            </a:endParaRPr>
          </a:p>
          <a:p>
            <a:endParaRPr lang="en-US" dirty="0">
              <a:solidFill>
                <a:srgbClr val="456867"/>
              </a:solidFill>
            </a:endParaRPr>
          </a:p>
          <a:p>
            <a:r>
              <a:rPr lang="en-US" dirty="0">
                <a:solidFill>
                  <a:srgbClr val="456867"/>
                </a:solidFill>
              </a:rPr>
              <a:t>Symplastic ice crystal formation</a:t>
            </a:r>
          </a:p>
        </p:txBody>
      </p:sp>
      <p:sp>
        <p:nvSpPr>
          <p:cNvPr id="7" name="TextBox 6"/>
          <p:cNvSpPr txBox="1"/>
          <p:nvPr/>
        </p:nvSpPr>
        <p:spPr>
          <a:xfrm>
            <a:off x="4114800" y="1066800"/>
            <a:ext cx="4267200" cy="4524316"/>
          </a:xfrm>
          <a:prstGeom prst="rect">
            <a:avLst/>
          </a:prstGeom>
          <a:noFill/>
        </p:spPr>
        <p:txBody>
          <a:bodyPr wrap="square" rtlCol="0">
            <a:spAutoFit/>
          </a:bodyPr>
          <a:lstStyle/>
          <a:p>
            <a:r>
              <a:rPr lang="en-US" dirty="0">
                <a:solidFill>
                  <a:srgbClr val="456867"/>
                </a:solidFill>
              </a:rPr>
              <a:t>Reduced cell/leaf expansion</a:t>
            </a:r>
          </a:p>
          <a:p>
            <a:endParaRPr lang="en-US" dirty="0">
              <a:solidFill>
                <a:srgbClr val="456867"/>
              </a:solidFill>
            </a:endParaRPr>
          </a:p>
          <a:p>
            <a:r>
              <a:rPr lang="en-US" dirty="0">
                <a:solidFill>
                  <a:srgbClr val="456867"/>
                </a:solidFill>
              </a:rPr>
              <a:t>Reduced cellular and metabolic activities</a:t>
            </a:r>
          </a:p>
          <a:p>
            <a:endParaRPr lang="en-US" dirty="0">
              <a:solidFill>
                <a:srgbClr val="456867"/>
              </a:solidFill>
            </a:endParaRPr>
          </a:p>
          <a:p>
            <a:r>
              <a:rPr lang="en-US" dirty="0">
                <a:solidFill>
                  <a:srgbClr val="456867"/>
                </a:solidFill>
              </a:rPr>
              <a:t>Stomata closure</a:t>
            </a:r>
          </a:p>
          <a:p>
            <a:endParaRPr lang="en-US" dirty="0">
              <a:solidFill>
                <a:srgbClr val="456867"/>
              </a:solidFill>
            </a:endParaRPr>
          </a:p>
          <a:p>
            <a:r>
              <a:rPr lang="en-US" dirty="0">
                <a:solidFill>
                  <a:srgbClr val="456867"/>
                </a:solidFill>
              </a:rPr>
              <a:t>Photosynthetic inhibition</a:t>
            </a:r>
          </a:p>
          <a:p>
            <a:endParaRPr lang="en-US" dirty="0">
              <a:solidFill>
                <a:srgbClr val="456867"/>
              </a:solidFill>
            </a:endParaRPr>
          </a:p>
          <a:p>
            <a:r>
              <a:rPr lang="en-US" dirty="0">
                <a:solidFill>
                  <a:srgbClr val="456867"/>
                </a:solidFill>
              </a:rPr>
              <a:t>Altered carbon partitioning</a:t>
            </a:r>
          </a:p>
          <a:p>
            <a:endParaRPr lang="en-US" dirty="0">
              <a:solidFill>
                <a:srgbClr val="456867"/>
              </a:solidFill>
            </a:endParaRPr>
          </a:p>
          <a:p>
            <a:r>
              <a:rPr lang="en-US" dirty="0">
                <a:solidFill>
                  <a:srgbClr val="456867"/>
                </a:solidFill>
              </a:rPr>
              <a:t>Membrane and protein destabilization</a:t>
            </a:r>
          </a:p>
          <a:p>
            <a:endParaRPr lang="en-US" dirty="0">
              <a:solidFill>
                <a:srgbClr val="456867"/>
              </a:solidFill>
            </a:endParaRPr>
          </a:p>
          <a:p>
            <a:r>
              <a:rPr lang="en-US" dirty="0">
                <a:solidFill>
                  <a:srgbClr val="456867"/>
                </a:solidFill>
              </a:rPr>
              <a:t>ROS production</a:t>
            </a:r>
          </a:p>
          <a:p>
            <a:endParaRPr lang="en-US" dirty="0">
              <a:solidFill>
                <a:srgbClr val="456867"/>
              </a:solidFill>
            </a:endParaRPr>
          </a:p>
          <a:p>
            <a:r>
              <a:rPr lang="en-US" dirty="0">
                <a:solidFill>
                  <a:srgbClr val="456867"/>
                </a:solidFill>
              </a:rPr>
              <a:t>Leaf abscission</a:t>
            </a:r>
          </a:p>
          <a:p>
            <a:r>
              <a:rPr lang="en-US" dirty="0">
                <a:solidFill>
                  <a:srgbClr val="456867"/>
                </a:solidFill>
              </a:rPr>
              <a:t>…</a:t>
            </a:r>
          </a:p>
        </p:txBody>
      </p:sp>
      <p:sp>
        <p:nvSpPr>
          <p:cNvPr id="10" name="Left Arrow 9"/>
          <p:cNvSpPr/>
          <p:nvPr/>
        </p:nvSpPr>
        <p:spPr>
          <a:xfrm rot="10800000">
            <a:off x="2895600" y="2057400"/>
            <a:ext cx="774979" cy="265026"/>
          </a:xfrm>
          <a:prstGeom prst="leftArrow">
            <a:avLst/>
          </a:prstGeom>
          <a:ln>
            <a:solidFill>
              <a:srgbClr val="D25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0800000">
            <a:off x="2209800" y="3200400"/>
            <a:ext cx="774979" cy="265026"/>
          </a:xfrm>
          <a:prstGeom prst="leftArrow">
            <a:avLst/>
          </a:prstGeom>
          <a:ln>
            <a:solidFill>
              <a:srgbClr val="D25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rot="10800000">
            <a:off x="3276600" y="4267200"/>
            <a:ext cx="774979" cy="265026"/>
          </a:xfrm>
          <a:prstGeom prst="leftArrow">
            <a:avLst/>
          </a:prstGeom>
          <a:ln>
            <a:solidFill>
              <a:srgbClr val="D25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18507"/>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400" y="6400800"/>
            <a:ext cx="2057400" cy="276999"/>
          </a:xfrm>
          <a:prstGeom prst="rect">
            <a:avLst/>
          </a:prstGeom>
          <a:solidFill>
            <a:schemeClr val="bg1"/>
          </a:solidFill>
        </p:spPr>
        <p:txBody>
          <a:bodyPr wrap="square" rtlCol="0">
            <a:spAutoFit/>
          </a:bodyPr>
          <a:lstStyle/>
          <a:p>
            <a:r>
              <a:rPr lang="en-US" sz="1200" dirty="0" err="1"/>
              <a:t>Fpls</a:t>
            </a:r>
            <a:r>
              <a:rPr lang="en-US" sz="1200" dirty="0"/>
              <a:t>, 2016, Li </a:t>
            </a:r>
            <a:r>
              <a:rPr lang="en-US" sz="1200" i="1" dirty="0"/>
              <a:t>et al</a:t>
            </a:r>
            <a:r>
              <a:rPr lang="en-US" sz="1200" dirty="0"/>
              <a:t>.,</a:t>
            </a:r>
          </a:p>
        </p:txBody>
      </p:sp>
      <p:pic>
        <p:nvPicPr>
          <p:cNvPr id="2" name="Picture 1"/>
          <p:cNvPicPr>
            <a:picLocks noChangeAspect="1"/>
          </p:cNvPicPr>
          <p:nvPr/>
        </p:nvPicPr>
        <p:blipFill>
          <a:blip r:embed="rId3"/>
          <a:stretch>
            <a:fillRect/>
          </a:stretch>
        </p:blipFill>
        <p:spPr>
          <a:xfrm>
            <a:off x="0" y="1016000"/>
            <a:ext cx="8347879" cy="4394200"/>
          </a:xfrm>
          <a:prstGeom prst="rect">
            <a:avLst/>
          </a:prstGeom>
        </p:spPr>
      </p:pic>
      <p:pic>
        <p:nvPicPr>
          <p:cNvPr id="8" name="Picture 7"/>
          <p:cNvPicPr>
            <a:picLocks noChangeAspect="1"/>
          </p:cNvPicPr>
          <p:nvPr/>
        </p:nvPicPr>
        <p:blipFill>
          <a:blip r:embed="rId4"/>
          <a:stretch>
            <a:fillRect/>
          </a:stretch>
        </p:blipFill>
        <p:spPr>
          <a:xfrm>
            <a:off x="152400" y="5410200"/>
            <a:ext cx="8077200" cy="990600"/>
          </a:xfrm>
          <a:prstGeom prst="rect">
            <a:avLst/>
          </a:prstGeom>
        </p:spPr>
      </p:pic>
      <p:pic>
        <p:nvPicPr>
          <p:cNvPr id="12" name="Picture 11"/>
          <p:cNvPicPr>
            <a:picLocks noChangeAspect="1"/>
          </p:cNvPicPr>
          <p:nvPr/>
        </p:nvPicPr>
        <p:blipFill>
          <a:blip r:embed="rId5"/>
          <a:stretch>
            <a:fillRect/>
          </a:stretch>
        </p:blipFill>
        <p:spPr>
          <a:xfrm>
            <a:off x="5638800" y="6680200"/>
            <a:ext cx="2552700" cy="177800"/>
          </a:xfrm>
          <a:prstGeom prst="rect">
            <a:avLst/>
          </a:prstGeom>
        </p:spPr>
      </p:pic>
      <p:sp>
        <p:nvSpPr>
          <p:cNvPr id="7" name="Title 1"/>
          <p:cNvSpPr>
            <a:spLocks noGrp="1"/>
          </p:cNvSpPr>
          <p:nvPr>
            <p:ph type="title"/>
          </p:nvPr>
        </p:nvSpPr>
        <p:spPr>
          <a:xfrm>
            <a:off x="152400" y="25400"/>
            <a:ext cx="8153400" cy="868362"/>
          </a:xfrm>
        </p:spPr>
        <p:txBody>
          <a:bodyPr/>
          <a:lstStyle/>
          <a:p>
            <a:r>
              <a:rPr lang="en-US" sz="1800" dirty="0"/>
              <a:t>Chilling and freezing  stress in plants</a:t>
            </a:r>
            <a:br>
              <a:rPr lang="en-US" sz="1800" dirty="0"/>
            </a:br>
            <a:r>
              <a:rPr lang="en-US" sz="1400" dirty="0"/>
              <a:t>Example freezing treatment (-1ºC during 3 h)</a:t>
            </a:r>
          </a:p>
        </p:txBody>
      </p:sp>
    </p:spTree>
    <p:extLst>
      <p:ext uri="{BB962C8B-B14F-4D97-AF65-F5344CB8AC3E}">
        <p14:creationId xmlns:p14="http://schemas.microsoft.com/office/powerpoint/2010/main" val="3887014650"/>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25400"/>
            <a:ext cx="8153400" cy="868362"/>
          </a:xfrm>
        </p:spPr>
        <p:txBody>
          <a:bodyPr/>
          <a:lstStyle/>
          <a:p>
            <a:r>
              <a:rPr lang="en-US" sz="1800" dirty="0"/>
              <a:t>Freezing  stress in plants</a:t>
            </a:r>
            <a:br>
              <a:rPr lang="en-US" sz="1800" dirty="0"/>
            </a:br>
            <a:r>
              <a:rPr lang="en-US" sz="1400" dirty="0"/>
              <a:t>Example freezing treatment (-1ºC during 3 h) in maize lines</a:t>
            </a:r>
          </a:p>
        </p:txBody>
      </p:sp>
      <p:pic>
        <p:nvPicPr>
          <p:cNvPr id="3" name="Picture 2"/>
          <p:cNvPicPr>
            <a:picLocks noChangeAspect="1"/>
          </p:cNvPicPr>
          <p:nvPr/>
        </p:nvPicPr>
        <p:blipFill>
          <a:blip r:embed="rId3"/>
          <a:stretch>
            <a:fillRect/>
          </a:stretch>
        </p:blipFill>
        <p:spPr>
          <a:xfrm>
            <a:off x="533400" y="1219200"/>
            <a:ext cx="7332290" cy="4419601"/>
          </a:xfrm>
          <a:prstGeom prst="rect">
            <a:avLst/>
          </a:prstGeom>
        </p:spPr>
      </p:pic>
      <p:pic>
        <p:nvPicPr>
          <p:cNvPr id="4" name="Picture 3"/>
          <p:cNvPicPr>
            <a:picLocks noChangeAspect="1"/>
          </p:cNvPicPr>
          <p:nvPr/>
        </p:nvPicPr>
        <p:blipFill>
          <a:blip r:embed="rId4"/>
          <a:stretch>
            <a:fillRect/>
          </a:stretch>
        </p:blipFill>
        <p:spPr>
          <a:xfrm>
            <a:off x="0" y="5943600"/>
            <a:ext cx="8305800" cy="338789"/>
          </a:xfrm>
          <a:prstGeom prst="rect">
            <a:avLst/>
          </a:prstGeom>
        </p:spPr>
      </p:pic>
      <p:sp>
        <p:nvSpPr>
          <p:cNvPr id="5" name="TextBox 4"/>
          <p:cNvSpPr txBox="1"/>
          <p:nvPr/>
        </p:nvSpPr>
        <p:spPr>
          <a:xfrm>
            <a:off x="6248400" y="6096000"/>
            <a:ext cx="2057400" cy="276999"/>
          </a:xfrm>
          <a:prstGeom prst="rect">
            <a:avLst/>
          </a:prstGeom>
          <a:solidFill>
            <a:schemeClr val="bg1"/>
          </a:solidFill>
        </p:spPr>
        <p:txBody>
          <a:bodyPr wrap="square" rtlCol="0">
            <a:spAutoFit/>
          </a:bodyPr>
          <a:lstStyle/>
          <a:p>
            <a:r>
              <a:rPr lang="en-US" sz="1200" dirty="0" err="1"/>
              <a:t>Fpls</a:t>
            </a:r>
            <a:r>
              <a:rPr lang="en-US" sz="1200" dirty="0"/>
              <a:t>, 2016, Li </a:t>
            </a:r>
            <a:r>
              <a:rPr lang="en-US" sz="1200" i="1" dirty="0"/>
              <a:t>et al</a:t>
            </a:r>
            <a:r>
              <a:rPr lang="en-US" sz="1200" dirty="0"/>
              <a:t>.,</a:t>
            </a:r>
          </a:p>
        </p:txBody>
      </p:sp>
      <p:pic>
        <p:nvPicPr>
          <p:cNvPr id="8" name="Picture 7"/>
          <p:cNvPicPr>
            <a:picLocks noChangeAspect="1"/>
          </p:cNvPicPr>
          <p:nvPr/>
        </p:nvPicPr>
        <p:blipFill>
          <a:blip r:embed="rId5"/>
          <a:stretch>
            <a:fillRect/>
          </a:stretch>
        </p:blipFill>
        <p:spPr>
          <a:xfrm>
            <a:off x="6172200" y="6400800"/>
            <a:ext cx="2188023" cy="152400"/>
          </a:xfrm>
          <a:prstGeom prst="rect">
            <a:avLst/>
          </a:prstGeom>
        </p:spPr>
      </p:pic>
      <p:sp>
        <p:nvSpPr>
          <p:cNvPr id="11" name="Down Arrow 10"/>
          <p:cNvSpPr/>
          <p:nvPr/>
        </p:nvSpPr>
        <p:spPr>
          <a:xfrm>
            <a:off x="7239000" y="762000"/>
            <a:ext cx="198119" cy="228600"/>
          </a:xfrm>
          <a:prstGeom prst="down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3" name="Down Arrow 12"/>
          <p:cNvSpPr/>
          <p:nvPr/>
        </p:nvSpPr>
        <p:spPr>
          <a:xfrm>
            <a:off x="1447800" y="3505200"/>
            <a:ext cx="198119" cy="22860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2489246997"/>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8400" y="6400800"/>
            <a:ext cx="2057400" cy="276999"/>
          </a:xfrm>
          <a:prstGeom prst="rect">
            <a:avLst/>
          </a:prstGeom>
          <a:solidFill>
            <a:schemeClr val="bg1"/>
          </a:solidFill>
        </p:spPr>
        <p:txBody>
          <a:bodyPr wrap="square" rtlCol="0">
            <a:spAutoFit/>
          </a:bodyPr>
          <a:lstStyle/>
          <a:p>
            <a:r>
              <a:rPr lang="en-US" sz="1200" dirty="0" err="1"/>
              <a:t>Fpls</a:t>
            </a:r>
            <a:r>
              <a:rPr lang="en-US" sz="1200" dirty="0"/>
              <a:t>, 2016, Li </a:t>
            </a:r>
            <a:r>
              <a:rPr lang="en-US" sz="1200" i="1" dirty="0"/>
              <a:t>et al</a:t>
            </a:r>
            <a:r>
              <a:rPr lang="en-US" sz="1200" dirty="0"/>
              <a:t>.,</a:t>
            </a:r>
          </a:p>
        </p:txBody>
      </p:sp>
      <p:pic>
        <p:nvPicPr>
          <p:cNvPr id="12" name="Picture 11"/>
          <p:cNvPicPr>
            <a:picLocks noChangeAspect="1"/>
          </p:cNvPicPr>
          <p:nvPr/>
        </p:nvPicPr>
        <p:blipFill>
          <a:blip r:embed="rId3"/>
          <a:stretch>
            <a:fillRect/>
          </a:stretch>
        </p:blipFill>
        <p:spPr>
          <a:xfrm>
            <a:off x="5638800" y="6680200"/>
            <a:ext cx="2552700" cy="177800"/>
          </a:xfrm>
          <a:prstGeom prst="rect">
            <a:avLst/>
          </a:prstGeom>
        </p:spPr>
      </p:pic>
      <p:pic>
        <p:nvPicPr>
          <p:cNvPr id="3" name="Picture 2"/>
          <p:cNvPicPr>
            <a:picLocks noChangeAspect="1"/>
          </p:cNvPicPr>
          <p:nvPr/>
        </p:nvPicPr>
        <p:blipFill>
          <a:blip r:embed="rId4"/>
          <a:stretch>
            <a:fillRect/>
          </a:stretch>
        </p:blipFill>
        <p:spPr>
          <a:xfrm>
            <a:off x="3378200" y="52633"/>
            <a:ext cx="4927600" cy="6400800"/>
          </a:xfrm>
          <a:prstGeom prst="rect">
            <a:avLst/>
          </a:prstGeom>
        </p:spPr>
      </p:pic>
      <p:sp>
        <p:nvSpPr>
          <p:cNvPr id="6" name="Title 1"/>
          <p:cNvSpPr txBox="1">
            <a:spLocks/>
          </p:cNvSpPr>
          <p:nvPr/>
        </p:nvSpPr>
        <p:spPr>
          <a:xfrm>
            <a:off x="0" y="76200"/>
            <a:ext cx="33528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sz="1800" dirty="0"/>
              <a:t>Chilling and freezing  stress in plants</a:t>
            </a:r>
            <a:br>
              <a:rPr lang="en-US" sz="1800" dirty="0"/>
            </a:br>
            <a:r>
              <a:rPr lang="en-US" sz="1400" dirty="0"/>
              <a:t>Example freezing treatment (-1ºC during 3 h)</a:t>
            </a:r>
          </a:p>
        </p:txBody>
      </p:sp>
      <p:sp>
        <p:nvSpPr>
          <p:cNvPr id="4" name="Rectangle 3"/>
          <p:cNvSpPr/>
          <p:nvPr/>
        </p:nvSpPr>
        <p:spPr>
          <a:xfrm>
            <a:off x="38100" y="2209800"/>
            <a:ext cx="3505200" cy="1277273"/>
          </a:xfrm>
          <a:prstGeom prst="rect">
            <a:avLst/>
          </a:prstGeom>
        </p:spPr>
        <p:txBody>
          <a:bodyPr wrap="square">
            <a:spAutoFit/>
          </a:bodyPr>
          <a:lstStyle/>
          <a:p>
            <a:r>
              <a:rPr lang="en-GB" sz="1100" dirty="0"/>
              <a:t>
 19794 genes expressed</a:t>
            </a:r>
          </a:p>
          <a:p>
            <a:endParaRPr lang="en-GB" sz="1100" dirty="0"/>
          </a:p>
          <a:p>
            <a:r>
              <a:rPr lang="en-GB" sz="1100" dirty="0"/>
              <a:t>
</a:t>
            </a:r>
            <a:r>
              <a:rPr lang="en-GB" sz="1100" b="1" dirty="0">
                <a:solidFill>
                  <a:srgbClr val="0070C0"/>
                </a:solidFill>
              </a:rPr>
              <a:t>795</a:t>
            </a:r>
            <a:r>
              <a:rPr lang="en-GB" sz="1100" dirty="0"/>
              <a:t> tolerant line-specific and</a:t>
            </a:r>
            <a:r>
              <a:rPr lang="en-GB" sz="1100" dirty="0">
                <a:solidFill>
                  <a:srgbClr val="0070C0"/>
                </a:solidFill>
              </a:rPr>
              <a:t> </a:t>
            </a:r>
            <a:r>
              <a:rPr lang="en-GB" sz="1100" b="1" dirty="0">
                <a:solidFill>
                  <a:srgbClr val="0070C0"/>
                </a:solidFill>
              </a:rPr>
              <a:t>1165 </a:t>
            </a:r>
            <a:r>
              <a:rPr lang="en-GB" sz="1100" dirty="0"/>
              <a:t>sensitive line genes that are not affected by cold treatment
</a:t>
            </a:r>
          </a:p>
        </p:txBody>
      </p:sp>
      <p:sp>
        <p:nvSpPr>
          <p:cNvPr id="2" name="TextBox 1"/>
          <p:cNvSpPr txBox="1"/>
          <p:nvPr/>
        </p:nvSpPr>
        <p:spPr>
          <a:xfrm>
            <a:off x="533400" y="990600"/>
            <a:ext cx="1600200" cy="1015663"/>
          </a:xfrm>
          <a:prstGeom prst="rect">
            <a:avLst/>
          </a:prstGeom>
          <a:noFill/>
        </p:spPr>
        <p:txBody>
          <a:bodyPr wrap="square" rtlCol="0">
            <a:spAutoFit/>
          </a:bodyPr>
          <a:lstStyle/>
          <a:p>
            <a:r>
              <a:rPr lang="en-US" sz="1200" dirty="0">
                <a:solidFill>
                  <a:srgbClr val="FF6600"/>
                </a:solidFill>
              </a:rPr>
              <a:t>C=Control</a:t>
            </a:r>
          </a:p>
          <a:p>
            <a:r>
              <a:rPr lang="en-US" sz="1200" dirty="0">
                <a:solidFill>
                  <a:srgbClr val="008000"/>
                </a:solidFill>
              </a:rPr>
              <a:t>F=Freezing</a:t>
            </a:r>
          </a:p>
          <a:p>
            <a:endParaRPr lang="en-US" sz="1200" dirty="0">
              <a:solidFill>
                <a:srgbClr val="008000"/>
              </a:solidFill>
            </a:endParaRPr>
          </a:p>
          <a:p>
            <a:r>
              <a:rPr lang="en-US" sz="1200" dirty="0"/>
              <a:t>T=Tolerant</a:t>
            </a:r>
          </a:p>
          <a:p>
            <a:r>
              <a:rPr lang="en-US" sz="1200" dirty="0"/>
              <a:t>S=sensitive</a:t>
            </a:r>
          </a:p>
        </p:txBody>
      </p:sp>
      <p:sp>
        <p:nvSpPr>
          <p:cNvPr id="9" name="Retângulo 8">
            <a:extLst>
              <a:ext uri="{FF2B5EF4-FFF2-40B4-BE49-F238E27FC236}">
                <a16:creationId xmlns:a16="http://schemas.microsoft.com/office/drawing/2014/main" id="{83B3A1AE-BA91-4D4F-BD38-A87BA012E4E3}"/>
              </a:ext>
            </a:extLst>
          </p:cNvPr>
          <p:cNvSpPr/>
          <p:nvPr/>
        </p:nvSpPr>
        <p:spPr>
          <a:xfrm>
            <a:off x="4724400" y="1384131"/>
            <a:ext cx="3048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ângulo 10">
            <a:extLst>
              <a:ext uri="{FF2B5EF4-FFF2-40B4-BE49-F238E27FC236}">
                <a16:creationId xmlns:a16="http://schemas.microsoft.com/office/drawing/2014/main" id="{3E8B532D-07DD-B147-9EDF-F285C7FA29EC}"/>
              </a:ext>
            </a:extLst>
          </p:cNvPr>
          <p:cNvSpPr/>
          <p:nvPr/>
        </p:nvSpPr>
        <p:spPr>
          <a:xfrm>
            <a:off x="6610350" y="1384131"/>
            <a:ext cx="3048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ângulo 12">
            <a:extLst>
              <a:ext uri="{FF2B5EF4-FFF2-40B4-BE49-F238E27FC236}">
                <a16:creationId xmlns:a16="http://schemas.microsoft.com/office/drawing/2014/main" id="{50082795-33D4-9649-A9BE-5E0E5FAFDB5B}"/>
              </a:ext>
            </a:extLst>
          </p:cNvPr>
          <p:cNvSpPr/>
          <p:nvPr/>
        </p:nvSpPr>
        <p:spPr>
          <a:xfrm flipV="1">
            <a:off x="5543550" y="5257800"/>
            <a:ext cx="17145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ângulo 13">
            <a:extLst>
              <a:ext uri="{FF2B5EF4-FFF2-40B4-BE49-F238E27FC236}">
                <a16:creationId xmlns:a16="http://schemas.microsoft.com/office/drawing/2014/main" id="{352EA627-809D-024F-A9B9-2D087403B12F}"/>
              </a:ext>
            </a:extLst>
          </p:cNvPr>
          <p:cNvSpPr/>
          <p:nvPr/>
        </p:nvSpPr>
        <p:spPr>
          <a:xfrm flipV="1">
            <a:off x="3543300" y="5656746"/>
            <a:ext cx="190500" cy="210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ângulo 14">
            <a:extLst>
              <a:ext uri="{FF2B5EF4-FFF2-40B4-BE49-F238E27FC236}">
                <a16:creationId xmlns:a16="http://schemas.microsoft.com/office/drawing/2014/main" id="{1D3CFC2E-D258-C745-826E-5D2137FF26C1}"/>
              </a:ext>
            </a:extLst>
          </p:cNvPr>
          <p:cNvSpPr/>
          <p:nvPr/>
        </p:nvSpPr>
        <p:spPr>
          <a:xfrm flipV="1">
            <a:off x="5924550" y="5860208"/>
            <a:ext cx="190500" cy="2106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4398007"/>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1685</TotalTime>
  <Words>897</Words>
  <Application>Microsoft Macintosh PowerPoint</Application>
  <PresentationFormat>Apresentação no Ecrã (4:3)</PresentationFormat>
  <Paragraphs>118</Paragraphs>
  <Slides>14</Slides>
  <Notes>14</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14</vt:i4>
      </vt:variant>
    </vt:vector>
  </HeadingPairs>
  <TitlesOfParts>
    <vt:vector size="19" baseType="lpstr">
      <vt:lpstr>Arial</vt:lpstr>
      <vt:lpstr>Calibri</vt:lpstr>
      <vt:lpstr>Cambria</vt:lpstr>
      <vt:lpstr>Georgia</vt:lpstr>
      <vt:lpstr>It Is All Too Much by Peter Walsh</vt:lpstr>
      <vt:lpstr>Physiological and molecular changes in plants at low temperature</vt:lpstr>
      <vt:lpstr>Acclimation to long-term chilling in C4 plants Effect on photosynthesis</vt:lpstr>
      <vt:lpstr>Acclimation to long-term chilling in C4 plants Effect on photosynthesis</vt:lpstr>
      <vt:lpstr>Acclimation to long-term chilling in C4 plants Effect on photosynthesis</vt:lpstr>
      <vt:lpstr>Apresentação do PowerPoint</vt:lpstr>
      <vt:lpstr>Remember… Freezing stress in plants  3. Primary effects and secondary effects</vt:lpstr>
      <vt:lpstr>Chilling and freezing  stress in plants Example freezing treatment (-1ºC during 3 h)</vt:lpstr>
      <vt:lpstr>Freezing  stress in plants Example freezing treatment (-1ºC during 3 h) in maize lines</vt:lpstr>
      <vt:lpstr>Apresentação do PowerPoint</vt:lpstr>
      <vt:lpstr>Apresentação do PowerPoint</vt:lpstr>
      <vt:lpstr>Freezing  stress in plants 2. DEGs</vt:lpstr>
      <vt:lpstr>Chromatin changes in response to cold stresses in plants </vt:lpstr>
      <vt:lpstr>Apresentação do PowerPoint</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
  <cp:keywords/>
  <dc:description/>
  <cp:lastModifiedBy>Anabela Rosa Bernardes dos Santos Silva</cp:lastModifiedBy>
  <cp:revision>148</cp:revision>
  <dcterms:created xsi:type="dcterms:W3CDTF">2010-05-18T20:31:16Z</dcterms:created>
  <dcterms:modified xsi:type="dcterms:W3CDTF">2021-11-03T11:58:00Z</dcterms:modified>
  <cp:category/>
</cp:coreProperties>
</file>